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5"/>
  </p:notesMasterIdLst>
  <p:sldIdLst>
    <p:sldId id="257" r:id="rId5"/>
    <p:sldId id="271" r:id="rId6"/>
    <p:sldId id="258" r:id="rId7"/>
    <p:sldId id="272" r:id="rId8"/>
    <p:sldId id="273" r:id="rId9"/>
    <p:sldId id="363" r:id="rId10"/>
    <p:sldId id="275" r:id="rId11"/>
    <p:sldId id="276" r:id="rId12"/>
    <p:sldId id="277" r:id="rId13"/>
    <p:sldId id="292" r:id="rId14"/>
    <p:sldId id="316" r:id="rId15"/>
    <p:sldId id="364" r:id="rId16"/>
    <p:sldId id="365" r:id="rId17"/>
    <p:sldId id="366" r:id="rId18"/>
    <p:sldId id="379" r:id="rId19"/>
    <p:sldId id="356" r:id="rId20"/>
    <p:sldId id="368" r:id="rId21"/>
    <p:sldId id="371" r:id="rId22"/>
    <p:sldId id="407" r:id="rId23"/>
    <p:sldId id="369" r:id="rId24"/>
    <p:sldId id="370" r:id="rId25"/>
    <p:sldId id="357" r:id="rId26"/>
    <p:sldId id="408" r:id="rId27"/>
    <p:sldId id="279" r:id="rId28"/>
    <p:sldId id="280" r:id="rId29"/>
    <p:sldId id="278" r:id="rId30"/>
    <p:sldId id="380" r:id="rId31"/>
    <p:sldId id="402" r:id="rId32"/>
    <p:sldId id="403" r:id="rId33"/>
    <p:sldId id="404" r:id="rId34"/>
    <p:sldId id="405" r:id="rId35"/>
    <p:sldId id="409" r:id="rId36"/>
    <p:sldId id="397" r:id="rId37"/>
    <p:sldId id="256" r:id="rId38"/>
    <p:sldId id="398" r:id="rId39"/>
    <p:sldId id="399" r:id="rId40"/>
    <p:sldId id="400" r:id="rId41"/>
    <p:sldId id="401" r:id="rId42"/>
    <p:sldId id="413" r:id="rId43"/>
    <p:sldId id="414" r:id="rId44"/>
    <p:sldId id="410" r:id="rId45"/>
    <p:sldId id="281" r:id="rId46"/>
    <p:sldId id="282" r:id="rId47"/>
    <p:sldId id="283" r:id="rId48"/>
    <p:sldId id="381" r:id="rId49"/>
    <p:sldId id="415" r:id="rId50"/>
    <p:sldId id="411" r:id="rId51"/>
    <p:sldId id="373" r:id="rId52"/>
    <p:sldId id="374" r:id="rId53"/>
    <p:sldId id="378" r:id="rId54"/>
    <p:sldId id="390" r:id="rId55"/>
    <p:sldId id="423" r:id="rId56"/>
    <p:sldId id="424" r:id="rId57"/>
    <p:sldId id="416" r:id="rId58"/>
    <p:sldId id="420" r:id="rId59"/>
    <p:sldId id="421" r:id="rId60"/>
    <p:sldId id="422" r:id="rId61"/>
    <p:sldId id="417" r:id="rId62"/>
    <p:sldId id="412" r:id="rId63"/>
    <p:sldId id="382" r:id="rId64"/>
    <p:sldId id="383" r:id="rId65"/>
    <p:sldId id="393" r:id="rId66"/>
    <p:sldId id="384" r:id="rId67"/>
    <p:sldId id="385" r:id="rId68"/>
    <p:sldId id="386" r:id="rId69"/>
    <p:sldId id="387" r:id="rId70"/>
    <p:sldId id="388" r:id="rId71"/>
    <p:sldId id="389" r:id="rId72"/>
    <p:sldId id="391" r:id="rId73"/>
    <p:sldId id="287" r:id="rId74"/>
    <p:sldId id="426" r:id="rId75"/>
    <p:sldId id="425" r:id="rId76"/>
    <p:sldId id="355" r:id="rId77"/>
    <p:sldId id="354" r:id="rId78"/>
    <p:sldId id="392" r:id="rId79"/>
    <p:sldId id="367" r:id="rId80"/>
    <p:sldId id="351" r:id="rId81"/>
    <p:sldId id="352" r:id="rId82"/>
    <p:sldId id="353" r:id="rId83"/>
    <p:sldId id="318" r:id="rId84"/>
    <p:sldId id="319" r:id="rId85"/>
    <p:sldId id="309" r:id="rId86"/>
    <p:sldId id="310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48" r:id="rId102"/>
    <p:sldId id="349" r:id="rId103"/>
    <p:sldId id="350" r:id="rId10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>
        <p:scale>
          <a:sx n="75" d="100"/>
          <a:sy n="75" d="100"/>
        </p:scale>
        <p:origin x="28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709C-A596-4133-8769-79B5F2C0FC58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4AEFB-635A-460F-A3A4-C1FE1E4386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500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</a:t>
            </a:r>
            <a:r>
              <a:rPr lang="it-IT" baseline="0" dirty="0"/>
              <a:t> un po’ più complessi possono essere per esempio un ottimo I2C controller.</a:t>
            </a:r>
            <a:br>
              <a:rPr lang="it-IT" baseline="0" dirty="0"/>
            </a:br>
            <a:r>
              <a:rPr lang="it-IT" baseline="0" dirty="0"/>
              <a:t>Potremmo stare qui ore a trovare moltissimi esempi di applicazioni di FSM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0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Vediamo un po’ la teoria e cerchiamo di formalizzare</a:t>
            </a:r>
            <a:r>
              <a:rPr lang="it-IT" baseline="0" dirty="0"/>
              <a:t> qualche concetto.</a:t>
            </a:r>
            <a:br>
              <a:rPr lang="it-IT" baseline="0" dirty="0"/>
            </a:br>
            <a:endParaRPr lang="it-IT" baseline="0" dirty="0"/>
          </a:p>
          <a:p>
            <a:r>
              <a:rPr lang="it-IT" dirty="0"/>
              <a:t>In questa slide potete vedere un</a:t>
            </a:r>
            <a:r>
              <a:rPr lang="it-IT" baseline="0" dirty="0"/>
              <a:t> diagramma di una tipica macchina FSM con codifica di tipo MOORE .</a:t>
            </a:r>
          </a:p>
          <a:p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3 Blocchi principali di cui uno sequenziale e 2 combinatori</a:t>
            </a:r>
          </a:p>
          <a:p>
            <a:pPr marL="228600" indent="-228600">
              <a:buAutoNum type="arabicParenR"/>
            </a:pPr>
            <a:r>
              <a:rPr lang="it-IT" baseline="0" dirty="0"/>
              <a:t>NEXT STATE DECODER è un blocco combinatorio che usa gli input e il </a:t>
            </a:r>
            <a:r>
              <a:rPr lang="it-IT" baseline="0" dirty="0" err="1"/>
              <a:t>present</a:t>
            </a:r>
            <a:r>
              <a:rPr lang="it-IT" baseline="0" dirty="0"/>
              <a:t> state della FSM per decidere quale sarà il prossimo state e con queste informazioni va poi a stimolare il blocco successivo</a:t>
            </a:r>
          </a:p>
          <a:p>
            <a:pPr marL="228600" indent="-228600">
              <a:buAutoNum type="arabicParenR"/>
            </a:pPr>
            <a:r>
              <a:rPr lang="it-IT" baseline="0" dirty="0" err="1"/>
              <a:t>Iln</a:t>
            </a:r>
            <a:r>
              <a:rPr lang="it-IT" baseline="0" dirty="0"/>
              <a:t> </a:t>
            </a:r>
            <a:r>
              <a:rPr lang="it-IT" baseline="0" dirty="0" err="1"/>
              <a:t>nextstate</a:t>
            </a:r>
            <a:r>
              <a:rPr lang="it-IT" baseline="0" dirty="0"/>
              <a:t> diventa il </a:t>
            </a:r>
            <a:r>
              <a:rPr lang="it-IT" baseline="0" dirty="0" err="1"/>
              <a:t>present</a:t>
            </a:r>
            <a:r>
              <a:rPr lang="it-IT" baseline="0" dirty="0"/>
              <a:t> state non appena il clock va ad impulsare gli state </a:t>
            </a:r>
            <a:r>
              <a:rPr lang="it-IT" baseline="0" dirty="0" err="1"/>
              <a:t>registers</a:t>
            </a: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Il </a:t>
            </a:r>
            <a:r>
              <a:rPr lang="it-IT" baseline="0" dirty="0" err="1"/>
              <a:t>present</a:t>
            </a:r>
            <a:r>
              <a:rPr lang="it-IT" baseline="0" dirty="0"/>
              <a:t> state poi va a pilotare sia il </a:t>
            </a:r>
            <a:r>
              <a:rPr lang="it-IT" baseline="0" dirty="0" err="1"/>
              <a:t>next</a:t>
            </a:r>
            <a:r>
              <a:rPr lang="it-IT" baseline="0" dirty="0"/>
              <a:t> state decoder che l’output decoder per la generazione e del </a:t>
            </a:r>
            <a:r>
              <a:rPr lang="it-IT" baseline="0" dirty="0" err="1"/>
              <a:t>nextstate</a:t>
            </a:r>
            <a:r>
              <a:rPr lang="it-IT" baseline="0" dirty="0"/>
              <a:t> che degli output</a:t>
            </a:r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QUELLO CHE VEDETE, come è scritto è una macchina di tipo MOORE perché le uscite dipendono unicamente dal PS e non dagli input in ingresso. Manca la freccia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VEDIAMO ora qualche esempio</a:t>
            </a:r>
          </a:p>
          <a:p>
            <a:pPr marL="228600" indent="-2286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1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47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Proviamo</a:t>
            </a:r>
            <a:r>
              <a:rPr lang="en-GB" dirty="0"/>
              <a:t> ad </a:t>
            </a:r>
            <a:r>
              <a:rPr lang="en-GB" dirty="0" err="1"/>
              <a:t>implementare</a:t>
            </a:r>
            <a:r>
              <a:rPr lang="en-GB" baseline="0" dirty="0"/>
              <a:t> la nostra prima FSM</a:t>
            </a:r>
          </a:p>
          <a:p>
            <a:pPr marL="228600" indent="-228600">
              <a:buAutoNum type="arabicParenR"/>
            </a:pPr>
            <a:r>
              <a:rPr lang="en-GB" baseline="0" dirty="0"/>
              <a:t>Un </a:t>
            </a:r>
            <a:r>
              <a:rPr lang="en-GB" baseline="0" dirty="0" err="1"/>
              <a:t>contatore</a:t>
            </a:r>
            <a:r>
              <a:rPr lang="en-GB" baseline="0" dirty="0"/>
              <a:t> </a:t>
            </a:r>
            <a:r>
              <a:rPr lang="en-GB" baseline="0" dirty="0" err="1"/>
              <a:t>circolare</a:t>
            </a:r>
            <a:r>
              <a:rPr lang="en-GB" baseline="0" dirty="0"/>
              <a:t> a 2 bit </a:t>
            </a:r>
            <a:r>
              <a:rPr lang="en-GB" baseline="0" dirty="0" err="1"/>
              <a:t>che</a:t>
            </a:r>
            <a:r>
              <a:rPr lang="en-GB" baseline="0" dirty="0"/>
              <a:t> </a:t>
            </a:r>
            <a:r>
              <a:rPr lang="en-GB" baseline="0" dirty="0" err="1"/>
              <a:t>pero</a:t>
            </a:r>
            <a:r>
              <a:rPr lang="en-GB" baseline="0" dirty="0"/>
              <a:t>’ segue un </a:t>
            </a:r>
            <a:r>
              <a:rPr lang="en-GB" baseline="0" dirty="0" err="1"/>
              <a:t>percorso</a:t>
            </a:r>
            <a:r>
              <a:rPr lang="en-GB" baseline="0" dirty="0"/>
              <a:t> un </a:t>
            </a:r>
            <a:r>
              <a:rPr lang="en-GB" baseline="0" dirty="0" err="1"/>
              <a:t>po</a:t>
            </a:r>
            <a:r>
              <a:rPr lang="en-GB" baseline="0" dirty="0"/>
              <a:t>’ </a:t>
            </a:r>
            <a:r>
              <a:rPr lang="en-GB" baseline="0" dirty="0" err="1"/>
              <a:t>strano</a:t>
            </a: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 err="1"/>
              <a:t>Nessun</a:t>
            </a:r>
            <a:r>
              <a:rPr lang="en-GB" baseline="0" dirty="0"/>
              <a:t> input </a:t>
            </a:r>
            <a:r>
              <a:rPr lang="en-GB" baseline="0" dirty="0" err="1"/>
              <a:t>necessario</a:t>
            </a:r>
            <a:r>
              <a:rPr lang="en-GB" baseline="0" dirty="0"/>
              <a:t> e </a:t>
            </a:r>
            <a:r>
              <a:rPr lang="en-GB" baseline="0" dirty="0" err="1"/>
              <a:t>gli</a:t>
            </a:r>
            <a:r>
              <a:rPr lang="en-GB" baseline="0" dirty="0"/>
              <a:t> output </a:t>
            </a:r>
            <a:r>
              <a:rPr lang="en-GB" baseline="0" dirty="0" err="1"/>
              <a:t>sono</a:t>
            </a:r>
            <a:r>
              <a:rPr lang="en-GB" baseline="0" dirty="0"/>
              <a:t> </a:t>
            </a:r>
            <a:r>
              <a:rPr lang="en-GB" baseline="0" dirty="0" err="1"/>
              <a:t>determinati</a:t>
            </a:r>
            <a:r>
              <a:rPr lang="en-GB" baseline="0" dirty="0"/>
              <a:t> </a:t>
            </a:r>
            <a:r>
              <a:rPr lang="en-GB" baseline="0" dirty="0" err="1"/>
              <a:t>unicamente</a:t>
            </a:r>
            <a:r>
              <a:rPr lang="en-GB" baseline="0" dirty="0"/>
              <a:t> </a:t>
            </a:r>
            <a:r>
              <a:rPr lang="en-GB" baseline="0" dirty="0" err="1"/>
              <a:t>dallo</a:t>
            </a:r>
            <a:r>
              <a:rPr lang="en-GB" baseline="0" dirty="0"/>
              <a:t> </a:t>
            </a:r>
            <a:r>
              <a:rPr lang="en-GB" baseline="0" dirty="0" err="1"/>
              <a:t>stato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5EA17-B2DE-4EAF-B412-1EC10727DFB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cos'è?  </a:t>
            </a:r>
            <a:r>
              <a:rPr lang="it-IT" dirty="0" err="1"/>
              <a:t>Logic</a:t>
            </a:r>
            <a:r>
              <a:rPr lang="it-IT" dirty="0"/>
              <a:t> Analyzer</a:t>
            </a:r>
          </a:p>
          <a:p>
            <a:r>
              <a:rPr lang="it-IT" dirty="0"/>
              <a:t>Essenzialmente dentro alle FPGA sono presenti memorie distribuite o a blocchi chiamate BRAM e queste vengono sfruttate</a:t>
            </a:r>
            <a:r>
              <a:rPr lang="it-IT" baseline="0" dirty="0"/>
              <a:t> per fare il </a:t>
            </a:r>
            <a:r>
              <a:rPr lang="it-IT" baseline="0" dirty="0" err="1"/>
              <a:t>dump</a:t>
            </a:r>
            <a:r>
              <a:rPr lang="it-IT" baseline="0" dirty="0"/>
              <a:t> dei segnali durante il </a:t>
            </a:r>
            <a:r>
              <a:rPr lang="it-IT" baseline="0" dirty="0" err="1"/>
              <a:t>runtime</a:t>
            </a:r>
            <a:r>
              <a:rPr lang="it-IT" baseline="0" dirty="0"/>
              <a:t>. ICON e ILA e VIO sono dei blocchi configurabili, </a:t>
            </a:r>
            <a:r>
              <a:rPr lang="it-IT" baseline="0" dirty="0" err="1"/>
              <a:t>black</a:t>
            </a:r>
            <a:r>
              <a:rPr lang="it-IT" baseline="0" dirty="0"/>
              <a:t> box, che svolgono precise funzioni. In tutte le famiglie di FPGA esistono questi blocchi configurabili. Alcuni sono a pagamento, altri no. </a:t>
            </a:r>
            <a:br>
              <a:rPr lang="it-IT" baseline="0" dirty="0"/>
            </a:br>
            <a:endParaRPr lang="it-IT" baseline="0" dirty="0"/>
          </a:p>
          <a:p>
            <a:r>
              <a:rPr lang="it-IT" baseline="0" dirty="0"/>
              <a:t>ICON ha il compito di collegare la </a:t>
            </a:r>
            <a:r>
              <a:rPr lang="it-IT" baseline="0" dirty="0" err="1"/>
              <a:t>chain</a:t>
            </a:r>
            <a:r>
              <a:rPr lang="it-IT" baseline="0" dirty="0"/>
              <a:t> </a:t>
            </a:r>
            <a:r>
              <a:rPr lang="it-IT" baseline="0" dirty="0" err="1"/>
              <a:t>Jtag</a:t>
            </a:r>
            <a:r>
              <a:rPr lang="it-IT" baseline="0" dirty="0"/>
              <a:t> proveniente dal PC agli altri </a:t>
            </a:r>
            <a:r>
              <a:rPr lang="it-IT" baseline="0" dirty="0" err="1"/>
              <a:t>cores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25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volessimo schematizzare</a:t>
            </a:r>
            <a:r>
              <a:rPr lang="it-IT" baseline="0" dirty="0"/>
              <a:t> un’ILA potremmo pensarla come una memoria in cui sempre e in continuo, durante il </a:t>
            </a:r>
            <a:r>
              <a:rPr lang="it-IT" baseline="0" dirty="0" err="1"/>
              <a:t>runtime</a:t>
            </a:r>
            <a:r>
              <a:rPr lang="it-IT" baseline="0" dirty="0"/>
              <a:t> scorrono i </a:t>
            </a:r>
            <a:r>
              <a:rPr lang="it-IT" baseline="0" dirty="0" err="1"/>
              <a:t>samples</a:t>
            </a:r>
            <a:r>
              <a:rPr lang="it-IT" baseline="0" dirty="0"/>
              <a:t> delle linee che voglio monitorare. Poi non appena viene raggiunta la condizione di trigger si blocca l’acquisizione e i dati vengono spediti a </a:t>
            </a:r>
            <a:r>
              <a:rPr lang="it-IT" baseline="0" dirty="0" err="1"/>
              <a:t>Chipscope</a:t>
            </a:r>
            <a:r>
              <a:rPr lang="it-IT" baseline="0" dirty="0"/>
              <a:t> </a:t>
            </a:r>
            <a:r>
              <a:rPr lang="it-IT" baseline="0" dirty="0" err="1"/>
              <a:t>Gui</a:t>
            </a:r>
            <a:r>
              <a:rPr lang="it-IT" baseline="0" dirty="0"/>
              <a:t>. Il dato viene campionato con la frequenza di clock che abbiamo deciso. Attenzione ai domini di clock differenti altrimenti compaiono fantasmi.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5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Ad un certo punto la condizione</a:t>
            </a:r>
            <a:r>
              <a:rPr lang="it-IT" baseline="0" dirty="0"/>
              <a:t> trigger è soddisfatta, e l’ILA viene stoppata e i dati trasferiti al PC. Si possono costruire le condizioni di trigger + svariate (&lt;&gt;, R, F e =)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24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come si presenta l’output di una ILA con la linea</a:t>
            </a:r>
            <a:r>
              <a:rPr lang="it-IT" baseline="0" dirty="0"/>
              <a:t> verticale rossa che indica il punto all’interno della sequenza di </a:t>
            </a:r>
            <a:r>
              <a:rPr lang="it-IT" baseline="0" dirty="0" err="1"/>
              <a:t>samples</a:t>
            </a:r>
            <a:r>
              <a:rPr lang="it-IT" baseline="0" dirty="0"/>
              <a:t> in cui è scattato il trigger definito </a:t>
            </a:r>
          </a:p>
          <a:p>
            <a:r>
              <a:rPr lang="it-IT" baseline="0" dirty="0"/>
              <a:t>QUALI SONO I SEGNALI CHE POSSO MONITORARE? TUTTI???? NO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5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Partiamo dalla</a:t>
            </a:r>
            <a:r>
              <a:rPr lang="it-IT" baseline="0" dirty="0"/>
              <a:t> definizione di FSM.  </a:t>
            </a:r>
          </a:p>
          <a:p>
            <a:endParaRPr lang="it-IT" baseline="0" dirty="0"/>
          </a:p>
          <a:p>
            <a:r>
              <a:rPr lang="it-IT" baseline="0" dirty="0"/>
              <a:t>E’ prettamente un concetto matematico, una rappresentazione che viene usata per la descrizione di algoritmi sequenziali in cui ogni stato intermedio è ben stabilito. Ad ogni stato è associato almeno un’uscita  e la transizione tra uno stato ed un altro è ben stabilita. Ogni passaggio tra uno stato e un altro è DETERMINISTICO.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0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descrizione</a:t>
            </a:r>
            <a:r>
              <a:rPr lang="it-IT" baseline="0" dirty="0"/>
              <a:t> semplice di algoritmi che possono essere + o meno complessi trae grande applicazione in campo digitale e a livello informatico. Classici esempi di FSM possono essere:</a:t>
            </a:r>
          </a:p>
          <a:p>
            <a:r>
              <a:rPr lang="it-IT" baseline="0" dirty="0"/>
              <a:t>1)</a:t>
            </a:r>
          </a:p>
          <a:p>
            <a:r>
              <a:rPr lang="it-IT" baseline="0" dirty="0"/>
              <a:t>2) Riconoscimento di sequenze di dati</a:t>
            </a:r>
          </a:p>
          <a:p>
            <a:r>
              <a:rPr lang="it-IT" baseline="0" dirty="0"/>
              <a:t>3)Formattazione di dati e spedizione</a:t>
            </a:r>
          </a:p>
          <a:p>
            <a:endParaRPr lang="it-IT" baseline="0" dirty="0"/>
          </a:p>
          <a:p>
            <a:r>
              <a:rPr lang="it-IT" baseline="0" dirty="0" err="1"/>
              <a:t>Qiuindi</a:t>
            </a:r>
            <a:r>
              <a:rPr lang="it-IT" baseline="0" dirty="0"/>
              <a:t> grandi utilizzo ad esempio nelle TELECOMUNICAZIONI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me spend other</a:t>
            </a:r>
            <a:r>
              <a:rPr lang="en-US" baseline="0" dirty="0"/>
              <a:t> words to describe the FSMs.</a:t>
            </a:r>
          </a:p>
          <a:p>
            <a:r>
              <a:rPr lang="en-US" dirty="0"/>
              <a:t>A finite-state machine (FSM) or simply a state machine is used to design both computer programs and sequential logic circuits. It is conceived as an abstract machine that can be in one of a finite number of user-defined states</a:t>
            </a:r>
            <a:r>
              <a:rPr lang="en-US" b="1" dirty="0"/>
              <a:t>. </a:t>
            </a:r>
          </a:p>
          <a:p>
            <a:r>
              <a:rPr lang="en-US" b="1" dirty="0"/>
              <a:t>The machine is in only one state at a time; the state it is in at any given time </a:t>
            </a:r>
            <a:r>
              <a:rPr lang="en-US" dirty="0"/>
              <a:t>is called the </a:t>
            </a:r>
            <a:r>
              <a:rPr lang="en-US" b="1" dirty="0"/>
              <a:t>current state</a:t>
            </a:r>
            <a:r>
              <a:rPr lang="en-US" dirty="0"/>
              <a:t>.</a:t>
            </a:r>
          </a:p>
          <a:p>
            <a:r>
              <a:rPr lang="en-US" dirty="0"/>
              <a:t>It can change from one state to another when initiated by a triggering event or condition; this is called a </a:t>
            </a:r>
            <a:r>
              <a:rPr lang="en-US" b="1" dirty="0"/>
              <a:t>transition</a:t>
            </a:r>
            <a:r>
              <a:rPr lang="en-US" dirty="0"/>
              <a:t>. </a:t>
            </a:r>
            <a:r>
              <a:rPr lang="en-US" b="1" dirty="0"/>
              <a:t>A particular FSM is defined by a list of its states, and the triggering condition for each transition</a:t>
            </a:r>
            <a:r>
              <a:rPr lang="en-US" dirty="0"/>
              <a:t>. </a:t>
            </a:r>
          </a:p>
          <a:p>
            <a:pPr defTabSz="990478"/>
            <a:r>
              <a:rPr lang="en-US" dirty="0"/>
              <a:t>Sequential circuits used in many digital systems to control the behavior of  systems and data flow  paths.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There are several methods to code state-machines however following certain coding styles ensures the synthesis tool FSM (Finite State-Machine) extraction algorithms properly identify and optimize the state-machine as well as possibly improving the simulation, timing and debug of the circuit. </a:t>
            </a:r>
          </a:p>
          <a:p>
            <a:r>
              <a:rPr lang="en-US" dirty="0"/>
              <a:t>The following examples are broken down into Mealy implementations.  </a:t>
            </a:r>
          </a:p>
          <a:p>
            <a:r>
              <a:rPr lang="en-US" dirty="0"/>
              <a:t>The general recommendation for the choice of state-machine depends on the target architecture and specifics of the state-machine size and behavior however typically, Moore style state-machines implement better for FPGAs and Mealy implement best for CPLDs.</a:t>
            </a:r>
          </a:p>
          <a:p>
            <a:endParaRPr lang="en-US" dirty="0"/>
          </a:p>
          <a:p>
            <a:r>
              <a:rPr lang="en-US" dirty="0"/>
              <a:t>Mealy vs. Moore Styles</a:t>
            </a:r>
          </a:p>
          <a:p>
            <a:endParaRPr lang="en-US" dirty="0"/>
          </a:p>
          <a:p>
            <a:r>
              <a:rPr lang="en-US" dirty="0"/>
              <a:t>There are two well known implementation styles for state-machines, Mealy </a:t>
            </a:r>
            <a:r>
              <a:rPr lang="en-US" baseline="0" dirty="0"/>
              <a:t> </a:t>
            </a:r>
            <a:r>
              <a:rPr lang="en-US" dirty="0"/>
              <a:t>and Moore.  The main difference between Mealy and Moore styles is the Mealy state-machine determines the output values based on both the current state </a:t>
            </a:r>
          </a:p>
          <a:p>
            <a:r>
              <a:rPr lang="en-US" dirty="0"/>
              <a:t>-- state as well as the inputs to the state-machine where Moore determines its </a:t>
            </a:r>
          </a:p>
          <a:p>
            <a:r>
              <a:rPr lang="en-US" dirty="0"/>
              <a:t>-- outputs solely on the state.  In general, Moore type of state-machines </a:t>
            </a:r>
          </a:p>
          <a:p>
            <a:r>
              <a:rPr lang="en-US" dirty="0"/>
              <a:t>-- implement best in FPGAs due to the fact that most often one-hot </a:t>
            </a:r>
          </a:p>
          <a:p>
            <a:r>
              <a:rPr lang="en-US" dirty="0"/>
              <a:t>-- state-machines are the chosen encoding method and there is little or no </a:t>
            </a:r>
          </a:p>
          <a:p>
            <a:r>
              <a:rPr lang="en-US" dirty="0"/>
              <a:t>-- decode and thus logic necessary for output values.  If a binary encoding is </a:t>
            </a:r>
          </a:p>
          <a:p>
            <a:r>
              <a:rPr lang="en-US" dirty="0"/>
              <a:t>-- used, it is possible that a more compact and sometimes faster state-machine </a:t>
            </a:r>
          </a:p>
          <a:p>
            <a:r>
              <a:rPr lang="en-US" dirty="0"/>
              <a:t>-- can be built using the Mealy method however this is not always true and not </a:t>
            </a:r>
          </a:p>
          <a:p>
            <a:r>
              <a:rPr lang="en-US" dirty="0"/>
              <a:t>-- easy to determine without knowing more specifics of the state-machine.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One-hot vs. Binary Encoding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Now let us focus</a:t>
            </a:r>
            <a:r>
              <a:rPr lang="en-US" baseline="0" dirty="0"/>
              <a:t> on the table. </a:t>
            </a:r>
            <a:r>
              <a:rPr lang="en-US" dirty="0"/>
              <a:t>There are several encoding methods for state-machine design however the two</a:t>
            </a:r>
          </a:p>
          <a:p>
            <a:r>
              <a:rPr lang="en-US" dirty="0"/>
              <a:t>-- most popular for FPGA or CPLD design are binary and one-hot.  For most FPGA </a:t>
            </a:r>
          </a:p>
          <a:p>
            <a:r>
              <a:rPr lang="en-US" dirty="0"/>
              <a:t>-- architectures, one-hot is the better encoding method due to the abundance </a:t>
            </a:r>
          </a:p>
          <a:p>
            <a:r>
              <a:rPr lang="en-US" dirty="0"/>
              <a:t>-- for FF resources and the lesser fan-in requirements for the next </a:t>
            </a:r>
          </a:p>
          <a:p>
            <a:r>
              <a:rPr lang="en-US" dirty="0"/>
              <a:t>-- state-equation (maps better into LUTs).  When targeting CPLDs, binary can </a:t>
            </a:r>
          </a:p>
          <a:p>
            <a:r>
              <a:rPr lang="en-US" dirty="0"/>
              <a:t>-- many times work better due to the logic structure of the CPLD and fewer </a:t>
            </a:r>
          </a:p>
          <a:p>
            <a:r>
              <a:rPr lang="en-US" dirty="0"/>
              <a:t>-- register resources.  In any case, most modern synthesis tools contain FSM </a:t>
            </a:r>
          </a:p>
          <a:p>
            <a:r>
              <a:rPr lang="en-US" dirty="0"/>
              <a:t>-- extraction algorithms that can identify state-machine code and choose the </a:t>
            </a:r>
          </a:p>
          <a:p>
            <a:r>
              <a:rPr lang="en-US" dirty="0"/>
              <a:t>-- best encoding method for the size, type and target architecture.  </a:t>
            </a:r>
            <a:r>
              <a:rPr lang="en-US" dirty="0" err="1"/>
              <a:t>Eventhough</a:t>
            </a:r>
            <a:endParaRPr lang="en-US" dirty="0"/>
          </a:p>
          <a:p>
            <a:r>
              <a:rPr lang="en-US" dirty="0"/>
              <a:t>-- this facility exists, many times it can be most advantageous to manually code</a:t>
            </a:r>
          </a:p>
          <a:p>
            <a:r>
              <a:rPr lang="en-US" dirty="0"/>
              <a:t>-- and control the best encoding scheme f0r the design to allow better control </a:t>
            </a:r>
          </a:p>
          <a:p>
            <a:r>
              <a:rPr lang="en-US" dirty="0"/>
              <a:t>-- and possibly ease debug of the implemented design.  It is suggested to </a:t>
            </a:r>
          </a:p>
          <a:p>
            <a:r>
              <a:rPr lang="en-US" dirty="0"/>
              <a:t>-- consult the synthesis tool documentation for details about the state-machine</a:t>
            </a:r>
          </a:p>
          <a:p>
            <a:r>
              <a:rPr lang="en-US" dirty="0"/>
              <a:t>-- extraction capabilities of the synthesis tool you are using.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Safe vs. Fast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When coding a state-machine, there are two generally conflicting goals that</a:t>
            </a:r>
          </a:p>
          <a:p>
            <a:r>
              <a:rPr lang="en-US" dirty="0"/>
              <a:t>-- must be understood, safe vs. fast.  A safe state-machine implementation </a:t>
            </a:r>
          </a:p>
          <a:p>
            <a:r>
              <a:rPr lang="en-US" dirty="0"/>
              <a:t>-- refers to the case where if a state-machine should get an unknown input or </a:t>
            </a:r>
          </a:p>
          <a:p>
            <a:r>
              <a:rPr lang="en-US" dirty="0"/>
              <a:t>-- into an unknown state that it can recover into a known state the next clock </a:t>
            </a:r>
          </a:p>
          <a:p>
            <a:r>
              <a:rPr lang="en-US" dirty="0"/>
              <a:t>-- cycle and resume from recovery state.  On the other hand, if this </a:t>
            </a:r>
          </a:p>
          <a:p>
            <a:r>
              <a:rPr lang="en-US" dirty="0"/>
              <a:t>-- requirement is discarded (no recovery state) many times the state-machine </a:t>
            </a:r>
          </a:p>
          <a:p>
            <a:r>
              <a:rPr lang="en-US" dirty="0"/>
              <a:t>-- can be implemented with less logic and more speed than if state-machine </a:t>
            </a:r>
          </a:p>
          <a:p>
            <a:r>
              <a:rPr lang="en-US" dirty="0"/>
              <a:t>-- recovery is necessary.  How to design a safe state-machine generally </a:t>
            </a:r>
          </a:p>
          <a:p>
            <a:r>
              <a:rPr lang="en-US" dirty="0"/>
              <a:t>-- involves coding in a default state into the state-machine next-state case </a:t>
            </a:r>
          </a:p>
          <a:p>
            <a:r>
              <a:rPr lang="en-US" dirty="0"/>
              <a:t>-- clause and/or specifying to the synthesis tool to implement the </a:t>
            </a:r>
          </a:p>
          <a:p>
            <a:r>
              <a:rPr lang="en-US" dirty="0"/>
              <a:t>-- state-machine encoding in a "safe" mode.  Again it is suggested to consult </a:t>
            </a:r>
          </a:p>
          <a:p>
            <a:r>
              <a:rPr lang="en-US" dirty="0"/>
              <a:t>-- the synthesis tool documentation for details about implementing a safe </a:t>
            </a:r>
          </a:p>
          <a:p>
            <a:r>
              <a:rPr lang="en-US" dirty="0"/>
              <a:t>-- state-machine.</a:t>
            </a:r>
          </a:p>
          <a:p>
            <a:r>
              <a:rPr lang="en-US" dirty="0"/>
              <a:t>--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C47F0-8349-47C5-940F-C7BFF759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B9E4F-A5E0-4923-8CF9-ED5C15538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532B-A9C1-4958-9F47-4669D59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D1565-B8BF-412F-8649-BA16B48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4DF87-6BD8-4C49-888F-9C973640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F2BCF-995D-4A68-BACC-E9685E89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1152F2-3581-496D-AEAD-D1E67515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7CB9B-4EA9-4E27-BE70-C8A017D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67CBC-DF45-4A66-84F4-49F50C8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7ADD2-04AA-41F1-870F-B872ECC4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82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A0CA9F-BA89-41D7-9670-203CA518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4FD91-DCE6-452E-9033-8D639579F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2E5286-BE8A-4979-906C-9ECA86A3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3886D-6F6B-4303-BC9E-003F77CF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517CB8-C2BE-4524-8182-270D5FF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9517A-C660-4426-80A0-77984EC0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4805F-C753-422C-BDD5-F35B5A0090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00FE0F-822F-4829-AF52-7F6C3C824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60EB5-182A-4E97-9679-21C9D3C6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5C19C0-F6B2-4D03-BCDC-A64329A53B37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729A-77F0-4993-BFA4-5095888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17A0A6-9D6F-4996-92C5-F113FE39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64F48A-0BAE-4412-AC77-04CC272C46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D8B85-15DE-49D7-A050-B96C7BAD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F0E535-CF00-472B-9D04-6359A5FD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07E45-2CED-46FB-B8F0-0B266E76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FD37D-6096-4F2D-8D8E-E414ED05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49841-72DE-40AE-BF82-17762EB2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16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FA580-CF94-465B-A678-23FD533C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0377F-0D30-4AAF-B19F-64A114F4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55A37-1EC8-4EC1-8EE5-4392FEE6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C6468-BFC2-4490-A0BE-55D56E7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6C37D5-00B0-44AC-B300-F28606C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02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B06DF-16D8-4643-AB45-AA12005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6C886-4453-4D41-94CE-5058C9DC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08639A-79E3-4D4F-A76C-1634110D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31132-BDC9-466F-9335-C64F6B4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99275C-ABC3-493E-8466-FDC879D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A63798-1BA5-4C49-BD8B-AD5E0802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6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03C7B-CB3D-4AFB-90CE-3542A8A6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4B7F13-9E3F-40A6-B636-EAF9A064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BDC1E6-DA5B-4446-A50E-2AC5FC2B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6072C9-07DC-4A9C-A4D8-502447C0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AA77C5-6CC8-4BA1-8EDE-52CEFEDF4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F15A4BC-7B7C-4C11-972D-23636FAE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60A36C-3494-469D-B9E2-5378CA32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59CCBC-4A1B-43D5-9B6C-06B7EE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8E726-B7F4-4A06-8F99-5BD4CE1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B673FE-4993-44BA-897A-3545D2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2DCC94-BB1A-4BE5-8F67-755AD396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2C258-FAFA-493F-B449-9D6453F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3E4D5D-7D1C-4616-936D-1156182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06C220-C357-422C-879B-5201DD8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145D93-62E0-43D8-B2CA-57973DC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34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93C7B-A67F-4627-A67E-4121CC0D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4E32A-162C-42D3-A948-57F2CA01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1470CA-E1E6-4A67-8FC6-AD1EA839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761B70-A619-4DD0-8E01-4D238540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1485-1BD2-427B-8496-11AFB48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658A4-D25C-447F-9E45-DB1277F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10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E1190-B74C-424F-8BF0-BB70FD54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29DDF5-7936-407B-AD9E-7BB86AA77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799F8-AF03-4165-ADED-DB874BD0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4945EA-3848-4097-AA60-E19CA65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27ECC9-897D-43D9-BAF0-BAFF24E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FB29A8-78B8-4D9F-8380-DC17CD0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67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01581B-8B16-4745-8F4F-1B7F315C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754D3-7BD8-48B8-BBED-4D5A40C9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68B23-F08A-4D47-9B77-4A569C13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9B40E-4FDF-4F35-94BC-946828E8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69CBE-1F4F-4252-8D47-9FA8CED5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albi@bo.infn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therland-hdl.com/pdfs/verilog_2001_ref_guid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verificationguide.com/" TargetMode="External"/><Relationship Id="rId2" Type="http://schemas.openxmlformats.org/officeDocument/2006/relationships/hyperlink" Target="https://fpga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ulos.com/knowhow/systemverilog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cap="small" dirty="0"/>
              <a:t>(System) </a:t>
            </a:r>
            <a:r>
              <a:rPr lang="it-IT" b="1" cap="small" dirty="0" err="1"/>
              <a:t>Verilog</a:t>
            </a:r>
            <a:endParaRPr lang="it-IT" b="1" cap="small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/>
              <a:t>Introduzione </a:t>
            </a: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166446" y="5301762"/>
            <a:ext cx="9533793" cy="17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Gabriele Balbi</a:t>
            </a:r>
            <a:br>
              <a:rPr lang="it-IT" b="1" dirty="0"/>
            </a:br>
            <a:r>
              <a:rPr lang="it-IT" dirty="0">
                <a:hlinkClick r:id="rId2"/>
              </a:rPr>
              <a:t>balbi@bo.infn.it</a:t>
            </a:r>
            <a:endParaRPr lang="it-IT" dirty="0"/>
          </a:p>
          <a:p>
            <a:r>
              <a:rPr lang="it-IT" sz="1600" cap="small" dirty="0"/>
              <a:t>Istituto Nazionale di Fisica Nucleare </a:t>
            </a:r>
            <a:r>
              <a:rPr lang="it-IT" sz="1600" b="1" cap="small" dirty="0"/>
              <a:t>INFN</a:t>
            </a:r>
            <a:br>
              <a:rPr lang="it-IT" sz="1600" b="1" cap="small" dirty="0"/>
            </a:br>
            <a:r>
              <a:rPr lang="it-IT" sz="1600" cap="small" dirty="0"/>
              <a:t>Sezione di Bologna – Centro di Elettronica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3" y="222738"/>
            <a:ext cx="2710346" cy="2150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1"/>
            <a:ext cx="3904787" cy="20943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D5AE9-42E8-4C69-AECA-76079FA4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" y="5486400"/>
            <a:ext cx="1893758" cy="1188408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AF88B-F3D8-4254-A57C-13F40773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FC1B-7350-42EB-B052-014D13AA14A8}" type="datetime1">
              <a:rPr lang="it-IT" smtClean="0"/>
              <a:t>15/02/2022</a:t>
            </a:fld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13672-D04E-4BAE-ADB1-4E0B6B6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45EAB4F-6F6A-45BF-AFC5-E22BE42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223858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Nel </a:t>
            </a:r>
            <a:r>
              <a:rPr lang="it-IT" dirty="0" err="1"/>
              <a:t>Verilog</a:t>
            </a:r>
            <a:r>
              <a:rPr lang="it-IT" dirty="0"/>
              <a:t> troviamo essenzialmente 2 tipi di dato: </a:t>
            </a:r>
            <a:r>
              <a:rPr lang="it-IT" b="1" dirty="0"/>
              <a:t>reg</a:t>
            </a:r>
            <a:r>
              <a:rPr lang="it-IT" dirty="0"/>
              <a:t> e </a:t>
            </a:r>
            <a:r>
              <a:rPr lang="it-IT" b="1" dirty="0" err="1"/>
              <a:t>wire</a:t>
            </a:r>
            <a:r>
              <a:rPr lang="it-IT" b="1" dirty="0"/>
              <a:t> </a:t>
            </a:r>
            <a:r>
              <a:rPr lang="it-IT" dirty="0"/>
              <a:t>che possono assumere valori 0,1,X (</a:t>
            </a:r>
            <a:r>
              <a:rPr lang="it-IT" dirty="0" err="1"/>
              <a:t>don’t</a:t>
            </a:r>
            <a:r>
              <a:rPr lang="it-IT" dirty="0"/>
              <a:t> care) e Z (alta impedenza).</a:t>
            </a:r>
            <a:endParaRPr lang="it-IT" b="1" dirty="0"/>
          </a:p>
          <a:p>
            <a:r>
              <a:rPr lang="it-IT" dirty="0"/>
              <a:t>Tipo </a:t>
            </a:r>
            <a:r>
              <a:rPr lang="it-IT" b="1" dirty="0"/>
              <a:t>reg</a:t>
            </a:r>
            <a:r>
              <a:rPr lang="it-IT" dirty="0"/>
              <a:t> : memorizza il valore dell’ ultimo assegnamento in un blocco procedurale (vedremo cos’è)</a:t>
            </a:r>
          </a:p>
          <a:p>
            <a:r>
              <a:rPr lang="it-IT" dirty="0"/>
              <a:t>Tipo </a:t>
            </a:r>
            <a:r>
              <a:rPr lang="it-IT" b="1" dirty="0" err="1"/>
              <a:t>wire</a:t>
            </a:r>
            <a:r>
              <a:rPr lang="it-IT" dirty="0"/>
              <a:t>: rappresenta un nodo, una connessione tra porte di vari oggetti. Può essere assegnato tramite il famoso “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”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		esempi:	</a:t>
            </a:r>
            <a:r>
              <a:rPr lang="it-IT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assign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Y3 = (A1)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(A0);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Le variabili possono essere scalari e vettoriali (con segno o senza segno). Le variabili vettoriali con segno vengono rappresentate in complemento a 2.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70234-7A19-40B1-8067-D136AFB4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90" y="5084325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100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JOIN_NONE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" y="2063578"/>
            <a:ext cx="11309752" cy="2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70BD4C-A1FC-4F86-8B74-E03F4EAC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411"/>
            <a:ext cx="4286250" cy="127635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variabili possono essere booleane, scalari e vettoriali (con segno o senza segno), intere o reali. Le variabili vettoriali con segno vengono rappresentate in complemento a 2.</a:t>
            </a:r>
          </a:p>
        </p:txBody>
      </p:sp>
    </p:spTree>
    <p:extLst>
      <p:ext uri="{BB962C8B-B14F-4D97-AF65-F5344CB8AC3E}">
        <p14:creationId xmlns:p14="http://schemas.microsoft.com/office/powerpoint/2010/main" val="3050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logic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0  falso</a:t>
            </a:r>
          </a:p>
          <a:p>
            <a:pPr marL="0" indent="0">
              <a:buNone/>
            </a:pPr>
            <a:r>
              <a:rPr lang="it-IT" dirty="0"/>
              <a:t>1  vero</a:t>
            </a:r>
          </a:p>
          <a:p>
            <a:pPr marL="0" indent="0">
              <a:buNone/>
            </a:pPr>
            <a:r>
              <a:rPr lang="it-IT" dirty="0"/>
              <a:t>X  non determinato</a:t>
            </a:r>
          </a:p>
          <a:p>
            <a:pPr marL="0" indent="0">
              <a:buNone/>
            </a:pPr>
            <a:r>
              <a:rPr lang="it-IT" dirty="0"/>
              <a:t>Z  alta impedenza</a:t>
            </a:r>
          </a:p>
        </p:txBody>
      </p:sp>
    </p:spTree>
    <p:extLst>
      <p:ext uri="{BB962C8B-B14F-4D97-AF65-F5344CB8AC3E}">
        <p14:creationId xmlns:p14="http://schemas.microsoft.com/office/powerpoint/2010/main" val="2465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Real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Di solito vengono scritti in notazione scientifica:</a:t>
            </a:r>
            <a:br>
              <a:rPr lang="it-IT" dirty="0"/>
            </a:br>
            <a:endParaRPr lang="it-IT" dirty="0"/>
          </a:p>
          <a:p>
            <a:r>
              <a:rPr lang="it-IT" dirty="0"/>
              <a:t> 3.8E-3 </a:t>
            </a:r>
            <a:r>
              <a:rPr lang="it-IT" dirty="0">
                <a:sym typeface="Wingdings" panose="05000000000000000000" pitchFamily="2" charset="2"/>
              </a:rPr>
              <a:t> 0.0038   (mantissa, base ed esponente)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modi per rappresentare un intero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Valore intero a «formato libero», senza dimensione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size</a:t>
            </a:r>
            <a:r>
              <a:rPr lang="it-IT" dirty="0"/>
              <a:t>’ </a:t>
            </a:r>
            <a:r>
              <a:rPr lang="it-IT" b="1" dirty="0">
                <a:solidFill>
                  <a:srgbClr val="FF0000"/>
                </a:solidFill>
              </a:rPr>
              <a:t>base</a:t>
            </a:r>
            <a:r>
              <a:rPr lang="it-IT" dirty="0"/>
              <a:t> </a:t>
            </a:r>
            <a:r>
              <a:rPr lang="it-IT" b="1" dirty="0"/>
              <a:t>valore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840689"/>
            <a:ext cx="501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8" y="4420852"/>
            <a:ext cx="4289276" cy="2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32" y="3938516"/>
            <a:ext cx="6410500" cy="279125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Bitwise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realizzano operazioni «bit-</a:t>
            </a:r>
            <a:r>
              <a:rPr lang="it-IT" dirty="0" err="1"/>
              <a:t>oriented</a:t>
            </a:r>
            <a:r>
              <a:rPr lang="it-IT" dirty="0"/>
              <a:t>» sui vettori: </a:t>
            </a:r>
            <a:br>
              <a:rPr lang="it-IT" dirty="0"/>
            </a:br>
            <a:r>
              <a:rPr lang="it-IT" dirty="0"/>
              <a:t> ~(4’b0101) = {~0,~1,~0,~1} = 4’b1010 </a:t>
            </a:r>
            <a:br>
              <a:rPr lang="it-IT" dirty="0"/>
            </a:br>
            <a:r>
              <a:rPr lang="it-IT" dirty="0"/>
              <a:t> 4’b0101 &amp; 4’b0011 = {0&amp;0, 1&amp;0, 0&amp;1, 1&amp;1} = 4’b0001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Reduction operators</a:t>
            </a:r>
            <a:r>
              <a:rPr lang="en-US" dirty="0"/>
              <a:t> </a:t>
            </a:r>
            <a:r>
              <a:rPr lang="en-US" dirty="0" err="1"/>
              <a:t>agiscono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bit del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ingresso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&amp;(4’b0101) = 0 &amp; 1 &amp; 0 &amp; 1 = 1’b0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C4686C4-CBEC-49E5-96CA-03E51C5426EF}"/>
              </a:ext>
            </a:extLst>
          </p:cNvPr>
          <p:cNvSpPr txBox="1">
            <a:spLocks/>
          </p:cNvSpPr>
          <p:nvPr/>
        </p:nvSpPr>
        <p:spPr>
          <a:xfrm>
            <a:off x="23362" y="1993198"/>
            <a:ext cx="121686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Sui segnali, scalari o vettoriali, tipicamente applichiamo gli operatori, cioè delle parole chiave dedicate che indicano una particolare operazione.</a:t>
            </a:r>
          </a:p>
          <a:p>
            <a:r>
              <a:rPr lang="it-IT" dirty="0"/>
              <a:t>Ne esistono di molteplici tipologie: </a:t>
            </a:r>
            <a:r>
              <a:rPr lang="it-IT" dirty="0" err="1"/>
              <a:t>Bitwise</a:t>
            </a:r>
            <a:r>
              <a:rPr lang="it-IT" dirty="0"/>
              <a:t>,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Logical</a:t>
            </a:r>
            <a:r>
              <a:rPr lang="it-IT" dirty="0"/>
              <a:t>, </a:t>
            </a:r>
            <a:r>
              <a:rPr lang="it-IT" dirty="0" err="1"/>
              <a:t>Arithmetic</a:t>
            </a:r>
            <a:r>
              <a:rPr lang="it-IT" dirty="0"/>
              <a:t>.. </a:t>
            </a:r>
            <a:r>
              <a:rPr lang="it-IT" dirty="0" err="1"/>
              <a:t>ecc</a:t>
            </a:r>
            <a:endParaRPr lang="it-IT" dirty="0"/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AB06FABF-0541-4D4E-991B-976D475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3900600"/>
            <a:ext cx="2292422" cy="2807246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id="{FEC6BCCA-8358-4369-AFE1-2C10FDF3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45" y="3629923"/>
            <a:ext cx="2347344" cy="30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" y="1631236"/>
            <a:ext cx="11524649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Logical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test su variabili, segnali di tipo booleano e restituiscono valori ad un 1 bit (vero/falso)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Equality and Relational operators</a:t>
            </a:r>
            <a:r>
              <a:rPr lang="en-US" dirty="0"/>
              <a:t> </a:t>
            </a:r>
            <a:r>
              <a:rPr lang="en-US" dirty="0" err="1"/>
              <a:t>controllano</a:t>
            </a:r>
            <a:r>
              <a:rPr lang="en-US" dirty="0"/>
              <a:t> se due numeri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, </a:t>
            </a:r>
            <a:r>
              <a:rPr lang="en-US" dirty="0" err="1"/>
              <a:t>maggiori</a:t>
            </a:r>
            <a:r>
              <a:rPr lang="en-US" dirty="0"/>
              <a:t> o </a:t>
            </a:r>
            <a:r>
              <a:rPr lang="en-US" dirty="0" err="1"/>
              <a:t>minori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AF5B-E41B-4D7E-BC31-3F211BAD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" y="3561300"/>
            <a:ext cx="3232735" cy="316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754F-A95C-4788-AC3A-ED435924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7" y="3561300"/>
            <a:ext cx="2888281" cy="79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B096-69A0-4D02-BE2A-687A75E9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58" y="4442468"/>
            <a:ext cx="2648357" cy="1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503726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1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project_1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125-EE76-4496-9FA8-AB49AFFA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99" y="2897204"/>
            <a:ext cx="6337274" cy="396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9DF2-DBB4-441C-8B5E-9D7956BC1032}"/>
              </a:ext>
            </a:extLst>
          </p:cNvPr>
          <p:cNvSpPr txBox="1"/>
          <p:nvPr/>
        </p:nvSpPr>
        <p:spPr>
          <a:xfrm>
            <a:off x="8329353" y="1662545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Prendiamo confidenza con </a:t>
            </a:r>
            <a:r>
              <a:rPr lang="it-IT" dirty="0" err="1"/>
              <a:t>Vivado</a:t>
            </a:r>
            <a:r>
              <a:rPr lang="it-IT" dirty="0"/>
              <a:t> e scriviamo un progetto da scratch</a:t>
            </a:r>
          </a:p>
        </p:txBody>
      </p:sp>
    </p:spTree>
    <p:extLst>
      <p:ext uri="{BB962C8B-B14F-4D97-AF65-F5344CB8AC3E}">
        <p14:creationId xmlns:p14="http://schemas.microsoft.com/office/powerpoint/2010/main" val="10994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3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981451"/>
            <a:ext cx="99411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altLang="it-IT" sz="2600" b="1" dirty="0"/>
              <a:t>Di cosa stiamo parlando</a:t>
            </a:r>
          </a:p>
          <a:p>
            <a:pPr lvl="1"/>
            <a:endParaRPr lang="it-IT" alt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Per iniziare a parlare di </a:t>
            </a:r>
            <a:r>
              <a:rPr lang="it-IT" altLang="it-IT" sz="2600" dirty="0" err="1"/>
              <a:t>Verilog</a:t>
            </a:r>
            <a:r>
              <a:rPr lang="it-IT" altLang="it-IT" sz="2600" dirty="0"/>
              <a:t> dobbiamo parlare di un linguaggio HDL…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altLang="it-IT" sz="2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Un linguaggio HDL (Hardware </a:t>
            </a:r>
            <a:r>
              <a:rPr lang="it-IT" altLang="it-IT" sz="2600" dirty="0" err="1"/>
              <a:t>Description</a:t>
            </a:r>
            <a:r>
              <a:rPr lang="it-IT" altLang="it-IT" sz="2600" dirty="0"/>
              <a:t> Language) è un linguaggio testuale che ci permette, attraverso costrutti normati, di definire una </a:t>
            </a:r>
            <a:r>
              <a:rPr lang="it-IT" altLang="it-IT" sz="2600" dirty="0" err="1"/>
              <a:t>netlist</a:t>
            </a:r>
            <a:r>
              <a:rPr lang="it-IT" altLang="it-IT" sz="2600" dirty="0"/>
              <a:t> tra componenti basilari di elettronica</a:t>
            </a:r>
          </a:p>
          <a:p>
            <a:pPr lvl="1"/>
            <a:endParaRPr lang="it-IT" altLang="it-IT" sz="2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204662" y="289903"/>
            <a:ext cx="3283952" cy="69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introduzione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CEA8ADA-E9F9-4439-BC58-DF9DF83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3E32-987A-4F4A-9430-3C91F4773DEB}" type="datetime1">
              <a:rPr lang="it-IT" smtClean="0"/>
              <a:t>15/02/2022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9015F2-2868-4D01-9C32-7286FB2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2</a:t>
            </a:fld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E586D27-A6BF-4B9C-8BBF-C6ACD3065182}"/>
              </a:ext>
            </a:extLst>
          </p:cNvPr>
          <p:cNvSpPr/>
          <p:nvPr/>
        </p:nvSpPr>
        <p:spPr>
          <a:xfrm rot="2360587">
            <a:off x="3647438" y="4337397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D5CA4C55-76A3-435F-9010-C5AD918901FD}"/>
              </a:ext>
            </a:extLst>
          </p:cNvPr>
          <p:cNvSpPr/>
          <p:nvPr/>
        </p:nvSpPr>
        <p:spPr>
          <a:xfrm rot="19777498">
            <a:off x="5294096" y="437304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9A33121-1A08-4418-9BCA-A092737D5337}"/>
              </a:ext>
            </a:extLst>
          </p:cNvPr>
          <p:cNvSpPr txBox="1">
            <a:spLocks/>
          </p:cNvSpPr>
          <p:nvPr/>
        </p:nvSpPr>
        <p:spPr>
          <a:xfrm>
            <a:off x="2757824" y="5748610"/>
            <a:ext cx="1197877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E5753-B82E-4DC8-A642-DD8EA7059699}"/>
              </a:ext>
            </a:extLst>
          </p:cNvPr>
          <p:cNvSpPr txBox="1">
            <a:spLocks/>
          </p:cNvSpPr>
          <p:nvPr/>
        </p:nvSpPr>
        <p:spPr>
          <a:xfrm>
            <a:off x="5500207" y="5748609"/>
            <a:ext cx="1449233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35674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81" y="2149238"/>
            <a:ext cx="6665496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Arithmetic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le classiche operazioni di somma, sottrazione, moltiplicazione, divisione </a:t>
            </a:r>
            <a:r>
              <a:rPr lang="it-IT" dirty="0" err="1"/>
              <a:t>ecc</a:t>
            </a:r>
            <a:r>
              <a:rPr lang="it-IT" dirty="0"/>
              <a:t>…</a:t>
            </a:r>
            <a:br>
              <a:rPr lang="it-IT" dirty="0"/>
            </a:br>
            <a:r>
              <a:rPr lang="it-IT" dirty="0"/>
              <a:t>Da notare gli operatori di shift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8CC2-F8CB-48FB-8858-3F9FF0A4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0" y="1821245"/>
            <a:ext cx="3514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project_2_operatorShift_Logical_arithmetic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ad usare gli operatori finora incontrati</a:t>
            </a:r>
          </a:p>
        </p:txBody>
      </p:sp>
    </p:spTree>
    <p:extLst>
      <p:ext uri="{BB962C8B-B14F-4D97-AF65-F5344CB8AC3E}">
        <p14:creationId xmlns:p14="http://schemas.microsoft.com/office/powerpoint/2010/main" val="4165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A09408C-079E-45B7-943C-6CD603AA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9" y="3773260"/>
            <a:ext cx="2347344" cy="30998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922238-2C2A-4956-AA93-39DC5916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7" y="1157950"/>
            <a:ext cx="7645400" cy="5539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bitwise_operators ();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4'b0101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4'b1100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w_AND_VECTOR,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w_AND_VECTOR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Initial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synthesizable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(test code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initial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begin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Scalar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 (bit by bit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0101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bitwise_operators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15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62C769B-705A-4005-9ACC-238F64359274}"/>
              </a:ext>
            </a:extLst>
          </p:cNvPr>
          <p:cNvSpPr/>
          <p:nvPr/>
        </p:nvSpPr>
        <p:spPr>
          <a:xfrm>
            <a:off x="1737850" y="2644876"/>
            <a:ext cx="6413092" cy="2910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2153265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3A492-755F-4F2E-914D-CF234F044DF9}"/>
              </a:ext>
            </a:extLst>
          </p:cNvPr>
          <p:cNvSpPr/>
          <p:nvPr/>
        </p:nvSpPr>
        <p:spPr>
          <a:xfrm>
            <a:off x="3642852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C37E9D-543B-47E8-9A28-1B2647CBB705}"/>
              </a:ext>
            </a:extLst>
          </p:cNvPr>
          <p:cNvSpPr/>
          <p:nvPr/>
        </p:nvSpPr>
        <p:spPr>
          <a:xfrm>
            <a:off x="5132439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F1558B6-24F6-4448-87ED-9E1C4C210422}"/>
              </a:ext>
            </a:extLst>
          </p:cNvPr>
          <p:cNvSpPr/>
          <p:nvPr/>
        </p:nvSpPr>
        <p:spPr>
          <a:xfrm>
            <a:off x="6649066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Gerarchia nei moduli</a:t>
            </a:r>
            <a:endParaRPr lang="it-IT" altLang="it-IT" sz="44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2312577" y="318759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74FF74-3A7D-4CF1-A1ED-378664C767A4}"/>
              </a:ext>
            </a:extLst>
          </p:cNvPr>
          <p:cNvSpPr txBox="1"/>
          <p:nvPr/>
        </p:nvSpPr>
        <p:spPr>
          <a:xfrm>
            <a:off x="3764371" y="318759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9D7235-2E34-490C-BD15-5754C81FEF65}"/>
              </a:ext>
            </a:extLst>
          </p:cNvPr>
          <p:cNvSpPr txBox="1"/>
          <p:nvPr/>
        </p:nvSpPr>
        <p:spPr>
          <a:xfrm>
            <a:off x="5323244" y="318758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5262D-A774-4910-B7FB-042BA156EA8B}"/>
              </a:ext>
            </a:extLst>
          </p:cNvPr>
          <p:cNvSpPr txBox="1"/>
          <p:nvPr/>
        </p:nvSpPr>
        <p:spPr>
          <a:xfrm>
            <a:off x="6737093" y="31875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F6FB3-EAC1-4B5C-955F-93E8425C59D0}"/>
              </a:ext>
            </a:extLst>
          </p:cNvPr>
          <p:cNvSpPr txBox="1"/>
          <p:nvPr/>
        </p:nvSpPr>
        <p:spPr>
          <a:xfrm>
            <a:off x="1737850" y="231887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add_ger</a:t>
            </a:r>
            <a:endParaRPr lang="it-IT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AE488B6-C1CC-456C-B2BE-1699DC5FE5F4}"/>
              </a:ext>
            </a:extLst>
          </p:cNvPr>
          <p:cNvSpPr/>
          <p:nvPr/>
        </p:nvSpPr>
        <p:spPr>
          <a:xfrm>
            <a:off x="629265" y="28611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E79A252A-74E1-4D6E-989E-2B6B323C7982}"/>
              </a:ext>
            </a:extLst>
          </p:cNvPr>
          <p:cNvSpPr/>
          <p:nvPr/>
        </p:nvSpPr>
        <p:spPr>
          <a:xfrm>
            <a:off x="635870" y="3286952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-72850" y="2861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A[3:0]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-55737" y="32654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B[3:0]</a:t>
            </a:r>
            <a:endParaRPr lang="it-IT" b="1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>
            <a:off x="8209170" y="30243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8C60F8-6AA8-4B71-B330-782546044631}"/>
              </a:ext>
            </a:extLst>
          </p:cNvPr>
          <p:cNvSpPr txBox="1"/>
          <p:nvPr/>
        </p:nvSpPr>
        <p:spPr>
          <a:xfrm>
            <a:off x="8226529" y="26805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sum[3:0]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366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998FADCD-FC22-44EB-B568-7E7CB7D6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4" y="2979300"/>
            <a:ext cx="5562600" cy="2266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Adder</a:t>
            </a:r>
            <a:r>
              <a:rPr lang="it-IT" altLang="it-IT" sz="3200" b="1" cap="small" dirty="0"/>
              <a:t> a 4 bits</a:t>
            </a:r>
            <a:endParaRPr lang="it-IT" altLang="it-IT" sz="4400" b="1" cap="small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3DDC1C-DDEE-47E8-ABE2-762F380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8" y="2881530"/>
            <a:ext cx="9391650" cy="328612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A6EF47F-B5A3-45F9-A263-301214C3CCFA}"/>
              </a:ext>
            </a:extLst>
          </p:cNvPr>
          <p:cNvCxnSpPr>
            <a:cxnSpLocks/>
          </p:cNvCxnSpPr>
          <p:nvPr/>
        </p:nvCxnSpPr>
        <p:spPr>
          <a:xfrm flipH="1">
            <a:off x="2733368" y="2248901"/>
            <a:ext cx="6297560" cy="23722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0D3569FE-3827-4CE3-8CA9-CF7277F3013B}"/>
              </a:ext>
            </a:extLst>
          </p:cNvPr>
          <p:cNvSpPr txBox="1">
            <a:spLocks/>
          </p:cNvSpPr>
          <p:nvPr/>
        </p:nvSpPr>
        <p:spPr>
          <a:xfrm>
            <a:off x="8549011" y="1886201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4 istanze dello stesso module</a:t>
            </a:r>
            <a:endParaRPr lang="it-IT" altLang="it-IT" sz="32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B2AF5250-FB66-4472-A047-4610DF3F6118}"/>
              </a:ext>
            </a:extLst>
          </p:cNvPr>
          <p:cNvSpPr txBox="1">
            <a:spLocks/>
          </p:cNvSpPr>
          <p:nvPr/>
        </p:nvSpPr>
        <p:spPr>
          <a:xfrm>
            <a:off x="7354530" y="6382346"/>
            <a:ext cx="4090082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Fin qui nulla di nuovo all’orizzonte…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1341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5" y="1791591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3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project_3_EsempioGerarchico_con Simulazione…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805958" y="1791591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progetto con una struttura gerarchica e istanziamo più moduli dentro al 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09B-44DD-4277-8197-A6ABD928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1" y="4913076"/>
            <a:ext cx="3969567" cy="14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D7B-D0AA-4285-B77B-1FFB058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D5D3-0359-430F-BA7A-2CA24E0D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3" y="160111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974E-E9EE-4638-9BD2-9994CB73BA26}"/>
              </a:ext>
            </a:extLst>
          </p:cNvPr>
          <p:cNvSpPr txBox="1"/>
          <p:nvPr/>
        </p:nvSpPr>
        <p:spPr>
          <a:xfrm>
            <a:off x="7759368" y="1748691"/>
            <a:ext cx="3400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assumerà la forma di un </a:t>
            </a:r>
            <a:r>
              <a:rPr lang="it-IT" dirty="0" err="1"/>
              <a:t>top_level</a:t>
            </a:r>
            <a:r>
              <a:rPr lang="it-IT" dirty="0"/>
              <a:t> (</a:t>
            </a:r>
            <a:r>
              <a:rPr lang="it-IT" dirty="0" err="1"/>
              <a:t>top.v</a:t>
            </a:r>
            <a:r>
              <a:rPr lang="it-IT" dirty="0"/>
              <a:t>) con sotto istanziati 4 moduli identici che derivano dal medesimo file </a:t>
            </a:r>
            <a:r>
              <a:rPr lang="it-IT" dirty="0" err="1"/>
              <a:t>Verilog</a:t>
            </a:r>
            <a:r>
              <a:rPr lang="it-IT" dirty="0"/>
              <a:t> (</a:t>
            </a:r>
            <a:r>
              <a:rPr lang="it-IT" dirty="0" err="1"/>
              <a:t>full_add.v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59D41-E52B-4EF6-8DE6-990E15D21B54}"/>
              </a:ext>
            </a:extLst>
          </p:cNvPr>
          <p:cNvCxnSpPr/>
          <p:nvPr/>
        </p:nvCxnSpPr>
        <p:spPr>
          <a:xfrm flipH="1" flipV="1">
            <a:off x="2732314" y="1600200"/>
            <a:ext cx="4887686" cy="729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1D45-4D7C-42B4-9E18-312990D1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CB3B5A0C-62FE-48BE-A670-1F39A8A81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95136" cy="7246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85305-9D3B-4A3C-87D9-3DA9DC91AA89}"/>
              </a:ext>
            </a:extLst>
          </p:cNvPr>
          <p:cNvSpPr txBox="1"/>
          <p:nvPr/>
        </p:nvSpPr>
        <p:spPr>
          <a:xfrm>
            <a:off x="7049684" y="57848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schematico RTL generato dopo la prima sintesi</a:t>
            </a:r>
          </a:p>
        </p:txBody>
      </p:sp>
    </p:spTree>
    <p:extLst>
      <p:ext uri="{BB962C8B-B14F-4D97-AF65-F5344CB8AC3E}">
        <p14:creationId xmlns:p14="http://schemas.microsoft.com/office/powerpoint/2010/main" val="37083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FD57C4D2-B8A1-4692-A40D-518E5E8B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0476"/>
              </p:ext>
            </p:extLst>
          </p:nvPr>
        </p:nvGraphicFramePr>
        <p:xfrm>
          <a:off x="1882371" y="707764"/>
          <a:ext cx="8127999" cy="628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572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9003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0374478"/>
                    </a:ext>
                  </a:extLst>
                </a:gridCol>
              </a:tblGrid>
              <a:tr h="677306">
                <a:tc>
                  <a:txBody>
                    <a:bodyPr/>
                    <a:lstStyle/>
                    <a:p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effectLst/>
                        </a:rPr>
                        <a:t>Verilog</a:t>
                      </a:r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>
                          <a:effectLst/>
                        </a:rPr>
                        <a:t>VHDL</a:t>
                      </a:r>
                      <a:endParaRPr lang="it-IT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01248028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Standard IEEE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Verilog HDL è uno standard (IEEE 1364). Prima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pubblicazione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1995 e successive revision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2001. Il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è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l’ultima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Verilog ed è del 2005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VHDL è uno standard (IEEE 1076-1993 e poi 2008) per descrivere l'hardware digitale in ambito industriale. VHDL sta per VHSIC (</a:t>
                      </a:r>
                      <a:r>
                        <a:rPr lang="it-IT" dirty="0" err="1"/>
                        <a:t>Very</a:t>
                      </a:r>
                      <a:r>
                        <a:rPr lang="it-IT" dirty="0"/>
                        <a:t> High Speed </a:t>
                      </a:r>
                      <a:r>
                        <a:rPr lang="it-IT" dirty="0" err="1"/>
                        <a:t>Integrated</a:t>
                      </a:r>
                      <a:r>
                        <a:rPr lang="it-IT" dirty="0"/>
                        <a:t> Circuit) Hardware </a:t>
                      </a:r>
                      <a:r>
                        <a:rPr lang="it-IT" dirty="0" err="1"/>
                        <a:t>Description</a:t>
                      </a:r>
                      <a:r>
                        <a:rPr lang="it-IT" dirty="0"/>
                        <a:t> Language.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35073111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Nascita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1985*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87017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Struttura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Basato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sul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linguaggio</a:t>
                      </a:r>
                      <a:r>
                        <a:rPr lang="en-US" dirty="0">
                          <a:effectLst/>
                        </a:rPr>
                        <a:t> 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Ispirato</a:t>
                      </a:r>
                      <a:r>
                        <a:rPr lang="en-US" dirty="0">
                          <a:effectLst/>
                        </a:rPr>
                        <a:t> ad Ada e Pascal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8600093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Difficoltà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Verilog è facile da </a:t>
                      </a:r>
                      <a:r>
                        <a:rPr lang="en-US" dirty="0" err="1">
                          <a:effectLst/>
                        </a:rPr>
                        <a:t>imparare</a:t>
                      </a:r>
                      <a:r>
                        <a:rPr lang="en-US" dirty="0">
                          <a:effectLst/>
                        </a:rPr>
                        <a:t> (dal web)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VHDL è </a:t>
                      </a:r>
                      <a:r>
                        <a:rPr lang="en-US" dirty="0" err="1">
                          <a:effectLst/>
                        </a:rPr>
                        <a:t>relativamente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più</a:t>
                      </a:r>
                      <a:r>
                        <a:rPr lang="en-US" dirty="0">
                          <a:effectLst/>
                        </a:rPr>
                        <a:t> difficile (sempre dal web)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15922315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Scrittura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sensitive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insensitive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7390355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01521F2-509B-46ED-AFDC-22C1CF96A38E}"/>
              </a:ext>
            </a:extLst>
          </p:cNvPr>
          <p:cNvSpPr txBox="1">
            <a:spLocks/>
          </p:cNvSpPr>
          <p:nvPr/>
        </p:nvSpPr>
        <p:spPr>
          <a:xfrm>
            <a:off x="7353944" y="782052"/>
            <a:ext cx="1197877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51A02CB-583C-417C-BD11-1F5E3A34816E}"/>
              </a:ext>
            </a:extLst>
          </p:cNvPr>
          <p:cNvSpPr txBox="1">
            <a:spLocks/>
          </p:cNvSpPr>
          <p:nvPr/>
        </p:nvSpPr>
        <p:spPr>
          <a:xfrm>
            <a:off x="4660621" y="782052"/>
            <a:ext cx="1449233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6CAADB-BB48-4DC3-A79A-455CD2BB6180}"/>
              </a:ext>
            </a:extLst>
          </p:cNvPr>
          <p:cNvGrpSpPr/>
          <p:nvPr/>
        </p:nvGrpSpPr>
        <p:grpSpPr>
          <a:xfrm>
            <a:off x="9374330" y="5141826"/>
            <a:ext cx="2706084" cy="338554"/>
            <a:chOff x="9473278" y="3840481"/>
            <a:chExt cx="2706084" cy="338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3EC4EF4-EC43-477D-8624-862F4D6F3505}"/>
                </a:ext>
              </a:extLst>
            </p:cNvPr>
            <p:cNvSpPr txBox="1"/>
            <p:nvPr/>
          </p:nvSpPr>
          <p:spPr>
            <a:xfrm>
              <a:off x="10010370" y="3840481"/>
              <a:ext cx="216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/>
                <a:t>Weakly</a:t>
              </a:r>
              <a:r>
                <a:rPr lang="it-IT" sz="1600" b="1" dirty="0"/>
                <a:t>/</a:t>
              </a:r>
              <a:r>
                <a:rPr lang="it-IT" sz="1600" b="1" dirty="0" err="1"/>
                <a:t>Strongly</a:t>
              </a:r>
              <a:r>
                <a:rPr lang="it-IT" sz="1600" b="1" dirty="0"/>
                <a:t> </a:t>
              </a:r>
              <a:r>
                <a:rPr lang="it-IT" sz="1600" b="1" dirty="0" err="1"/>
                <a:t>Typed</a:t>
              </a:r>
              <a:endParaRPr lang="it-IT" sz="1600" b="1" dirty="0"/>
            </a:p>
          </p:txBody>
        </p:sp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4B1FFEA6-D81F-453F-9AEC-DDAEDBEA4A0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77810DB-4EE6-4AE9-9069-FCBF24353449}"/>
              </a:ext>
            </a:extLst>
          </p:cNvPr>
          <p:cNvGrpSpPr/>
          <p:nvPr/>
        </p:nvGrpSpPr>
        <p:grpSpPr>
          <a:xfrm>
            <a:off x="9583855" y="2114293"/>
            <a:ext cx="2633225" cy="338554"/>
            <a:chOff x="9473278" y="3840481"/>
            <a:chExt cx="2732143" cy="33855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E13680C-FEF1-4F57-834F-7DD0110CF54A}"/>
                </a:ext>
              </a:extLst>
            </p:cNvPr>
            <p:cNvSpPr txBox="1"/>
            <p:nvPr/>
          </p:nvSpPr>
          <p:spPr>
            <a:xfrm>
              <a:off x="10010369" y="3840481"/>
              <a:ext cx="2195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/>
                <a:t>IEEE releases principali</a:t>
              </a:r>
            </a:p>
          </p:txBody>
        </p:sp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B8E24DA-CD59-4370-B243-18C7CAB194B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133140-2C3B-4D3B-A581-E1EC9D06B534}"/>
              </a:ext>
            </a:extLst>
          </p:cNvPr>
          <p:cNvSpPr txBox="1"/>
          <p:nvPr/>
        </p:nvSpPr>
        <p:spPr>
          <a:xfrm>
            <a:off x="0" y="61433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8B9-1319-4E29-A39B-1DF9582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18FC0-4C16-4336-845E-67BC76CD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" y="30706"/>
            <a:ext cx="11436823" cy="71480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54EA-D227-4B2C-9707-4C8D8DA0B54A}"/>
              </a:ext>
            </a:extLst>
          </p:cNvPr>
          <p:cNvSpPr txBox="1"/>
          <p:nvPr/>
        </p:nvSpPr>
        <p:spPr>
          <a:xfrm>
            <a:off x="5643964" y="0"/>
            <a:ext cx="629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Simulazione </a:t>
            </a:r>
            <a:r>
              <a:rPr lang="it-IT" sz="3200" b="1" dirty="0" err="1">
                <a:solidFill>
                  <a:srgbClr val="FF0000"/>
                </a:solidFill>
              </a:rPr>
              <a:t>Behavioral</a:t>
            </a:r>
            <a:endParaRPr lang="it-IT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5C1-29FE-4B2F-BC75-B1534DE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E8AED7-A17F-4489-AE41-300F2EB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98608" cy="7124131"/>
          </a:xfrm>
        </p:spPr>
      </p:pic>
    </p:spTree>
    <p:extLst>
      <p:ext uri="{BB962C8B-B14F-4D97-AF65-F5344CB8AC3E}">
        <p14:creationId xmlns:p14="http://schemas.microsoft.com/office/powerpoint/2010/main" val="151262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2" y="1816992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789025" y="1529541"/>
            <a:ext cx="3400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Partiamo dal progetto di prima e adattiamolo mettendo un nuovo componente chiamato ILA.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ILA è una sorta di Analizzatore di Stati Logici che si può collocare dentro all’FPGA. E’ uno strumento potentissimo.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3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325911"/>
            <a:ext cx="5497286" cy="1201530"/>
          </a:xfrm>
        </p:spPr>
        <p:txBody>
          <a:bodyPr>
            <a:normAutofit/>
          </a:bodyPr>
          <a:lstStyle/>
          <a:p>
            <a:r>
              <a:rPr lang="it-IT" sz="7200" b="1" cap="small" dirty="0" err="1">
                <a:latin typeface="+mn-lt"/>
                <a:ea typeface="+mn-ea"/>
                <a:cs typeface="+mn-cs"/>
              </a:rPr>
              <a:t>ChipScope</a:t>
            </a:r>
            <a:endParaRPr lang="it-IT" sz="7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8000" y="3917992"/>
            <a:ext cx="11465620" cy="2489197"/>
          </a:xfrm>
        </p:spPr>
        <p:txBody>
          <a:bodyPr>
            <a:normAutofit lnSpcReduction="10000"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progetto del Firmware ha generato una </a:t>
            </a:r>
            <a:r>
              <a:rPr lang="it-IT" dirty="0" err="1"/>
              <a:t>netlist</a:t>
            </a:r>
            <a:r>
              <a:rPr lang="it-IT" dirty="0"/>
              <a:t> dentro all’FPGA</a:t>
            </a:r>
            <a:br>
              <a:rPr lang="it-IT" dirty="0"/>
            </a:b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L’analizzatore di stati logici, CHIPSCOPE serve a monitorare i segnali che abbiamo costruito con che si trovano all’interno dell’FPGA e che vediamo rappresentati nello schematico qui sopra.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compilatore ad ogni NET ha associato un nome che possiamo recuperare e collegare al nostro analizzatore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8610600" y="6386006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7B35A43-497C-4CC2-AFCF-346E73D6A6EF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F3B321B-EBE3-4498-AAAA-6FD4B696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4" y="962635"/>
            <a:ext cx="4561596" cy="2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" y="2224216"/>
            <a:ext cx="4306564" cy="330169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06922" y="2224216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nternal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ogic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nalyzer  (Core Sincrono</a:t>
            </a:r>
            <a:r>
              <a:rPr lang="it-IT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38572" y="55259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 err="1">
                <a:latin typeface="Comic Sans MS" panose="030F0702030302020204" pitchFamily="66" charset="0"/>
              </a:rPr>
              <a:t>I</a:t>
            </a:r>
            <a:r>
              <a:rPr lang="it-IT" dirty="0" err="1">
                <a:latin typeface="Comic Sans MS" panose="030F0702030302020204" pitchFamily="66" charset="0"/>
              </a:rPr>
              <a:t>con</a:t>
            </a:r>
            <a:endParaRPr lang="it-IT" dirty="0">
              <a:latin typeface="Comic Sans MS" panose="030F0702030302020204" pitchFamily="66" charset="0"/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3756455" y="2663520"/>
            <a:ext cx="2594918" cy="31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4600565" y="2663520"/>
            <a:ext cx="1750808" cy="11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4507889" y="2663520"/>
            <a:ext cx="1803242" cy="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 flipV="1">
            <a:off x="3568776" y="4079713"/>
            <a:ext cx="2127689" cy="13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6803917" y="3421983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Quanti campioni/segnali possiamo raccogliere? Dipende dalla memoria disponibile*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906579" y="6325878"/>
            <a:ext cx="4428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*L’analizzatore sfrutta i blocchi di RAM (BRAM) presenti nell’FPGA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6578221" y="3380109"/>
            <a:ext cx="4891050" cy="69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>
          <a:xfrm>
            <a:off x="8628355" y="6545688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35</a:t>
            </a:fld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06873D2-A5E1-4349-B3F7-F7B1E409F62C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1522608-A32B-4D81-8614-25BE73BA7A00}"/>
              </a:ext>
            </a:extLst>
          </p:cNvPr>
          <p:cNvSpPr txBox="1"/>
          <p:nvPr/>
        </p:nvSpPr>
        <p:spPr>
          <a:xfrm>
            <a:off x="6906579" y="4937055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Facciamo un esempio e cerchiamo di capire a cosa serve la BRAM</a:t>
            </a:r>
          </a:p>
        </p:txBody>
      </p:sp>
    </p:spTree>
    <p:extLst>
      <p:ext uri="{BB962C8B-B14F-4D97-AF65-F5344CB8AC3E}">
        <p14:creationId xmlns:p14="http://schemas.microsoft.com/office/powerpoint/2010/main" val="21542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Analyzer 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8498" y="2724480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7079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8138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278771" y="4863675"/>
            <a:ext cx="19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Word = 0xCOFFEE?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7901330" y="5002175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38" name="Segnaposto numero diapositiva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5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592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4509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556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451120" y="475135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 rot="5400000">
            <a:off x="280699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4" name="CasellaDiTesto 33"/>
          <p:cNvSpPr txBox="1"/>
          <p:nvPr/>
        </p:nvSpPr>
        <p:spPr>
          <a:xfrm rot="5400000">
            <a:off x="3526407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5" name="CasellaDiTesto 34"/>
          <p:cNvSpPr txBox="1"/>
          <p:nvPr/>
        </p:nvSpPr>
        <p:spPr>
          <a:xfrm rot="5400000">
            <a:off x="5043572" y="2686562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6" name="CasellaDiTesto 35"/>
          <p:cNvSpPr txBox="1"/>
          <p:nvPr/>
        </p:nvSpPr>
        <p:spPr>
          <a:xfrm rot="5400000">
            <a:off x="4282153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0x00C0FFEE</a:t>
            </a:r>
          </a:p>
        </p:txBody>
      </p:sp>
      <p:sp>
        <p:nvSpPr>
          <p:cNvPr id="37" name="CasellaDiTesto 36"/>
          <p:cNvSpPr txBox="1"/>
          <p:nvPr/>
        </p:nvSpPr>
        <p:spPr>
          <a:xfrm rot="5400000">
            <a:off x="579321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8" name="CasellaDiTesto 37"/>
          <p:cNvSpPr txBox="1"/>
          <p:nvPr/>
        </p:nvSpPr>
        <p:spPr>
          <a:xfrm rot="5400000">
            <a:off x="658464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9" name="CasellaDiTesto 38"/>
          <p:cNvSpPr txBox="1"/>
          <p:nvPr/>
        </p:nvSpPr>
        <p:spPr>
          <a:xfrm rot="5400000">
            <a:off x="7304051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0" name="CasellaDiTesto 39"/>
          <p:cNvSpPr txBox="1"/>
          <p:nvPr/>
        </p:nvSpPr>
        <p:spPr>
          <a:xfrm rot="5400000">
            <a:off x="7909509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1" name="CasellaDiTesto 40"/>
          <p:cNvSpPr txBox="1"/>
          <p:nvPr/>
        </p:nvSpPr>
        <p:spPr>
          <a:xfrm rot="5400000">
            <a:off x="862891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7901330" y="5002175"/>
            <a:ext cx="1831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05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897"/>
            <a:ext cx="12192000" cy="685800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03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2FE1-12FD-463B-BA7B-4E51B85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916CF-5B04-4088-92F4-905ADA55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23786" cy="6764867"/>
          </a:xfrm>
        </p:spPr>
      </p:pic>
    </p:spTree>
    <p:extLst>
      <p:ext uri="{BB962C8B-B14F-4D97-AF65-F5344CB8AC3E}">
        <p14:creationId xmlns:p14="http://schemas.microsoft.com/office/powerpoint/2010/main" val="268588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63C897-F7A4-4C82-9885-E658BA67099B}"/>
              </a:ext>
            </a:extLst>
          </p:cNvPr>
          <p:cNvSpPr txBox="1"/>
          <p:nvPr/>
        </p:nvSpPr>
        <p:spPr>
          <a:xfrm>
            <a:off x="1237210" y="4498259"/>
            <a:ext cx="971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2009, the standard was merged with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 Verilog (IEEE 1364-2005)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creating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Standard 1800-2009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current version is IEEE standard 1800-2017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B5BAD-3E40-4A5A-A0CB-FCB5913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" y="649086"/>
            <a:ext cx="9166265" cy="171065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620176D-9DDD-4893-8ED0-0B875C9B2740}"/>
              </a:ext>
            </a:extLst>
          </p:cNvPr>
          <p:cNvGrpSpPr/>
          <p:nvPr/>
        </p:nvGrpSpPr>
        <p:grpSpPr>
          <a:xfrm>
            <a:off x="800793" y="783704"/>
            <a:ext cx="11238492" cy="830997"/>
            <a:chOff x="800793" y="783704"/>
            <a:chExt cx="11238492" cy="8309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521BB5C-5DFE-4EE8-8791-44E70023732E}"/>
                </a:ext>
              </a:extLst>
            </p:cNvPr>
            <p:cNvSpPr txBox="1"/>
            <p:nvPr/>
          </p:nvSpPr>
          <p:spPr>
            <a:xfrm>
              <a:off x="9870293" y="783704"/>
              <a:ext cx="2168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Nasce dall’idea di miglioramento del </a:t>
              </a:r>
              <a:r>
                <a:rPr lang="it-IT" sz="1600" b="1" dirty="0" err="1"/>
                <a:t>Verilog</a:t>
              </a:r>
              <a:endParaRPr lang="it-IT" sz="1600" b="1" dirty="0"/>
            </a:p>
          </p:txBody>
        </p:sp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5C9913C0-71EA-4448-BF0A-DE61EC03B535}"/>
                </a:ext>
              </a:extLst>
            </p:cNvPr>
            <p:cNvSpPr/>
            <p:nvPr/>
          </p:nvSpPr>
          <p:spPr>
            <a:xfrm rot="10800000">
              <a:off x="9298300" y="975449"/>
              <a:ext cx="474771" cy="28808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0393D94-3E0C-458D-AC32-6F0989A48A67}"/>
                </a:ext>
              </a:extLst>
            </p:cNvPr>
            <p:cNvCxnSpPr/>
            <p:nvPr/>
          </p:nvCxnSpPr>
          <p:spPr>
            <a:xfrm>
              <a:off x="2634850" y="1036678"/>
              <a:ext cx="63871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008415-3BB5-4499-8147-CB0C25C30AE3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3" y="1263535"/>
              <a:ext cx="61255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C816B45-A4C2-4E5E-889D-695DD2889C41}"/>
              </a:ext>
            </a:extLst>
          </p:cNvPr>
          <p:cNvSpPr/>
          <p:nvPr/>
        </p:nvSpPr>
        <p:spPr>
          <a:xfrm rot="5400000">
            <a:off x="4920443" y="3282784"/>
            <a:ext cx="1816008" cy="338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4">
            <a:extLst>
              <a:ext uri="{FF2B5EF4-FFF2-40B4-BE49-F238E27FC236}">
                <a16:creationId xmlns:a16="http://schemas.microsoft.com/office/drawing/2014/main" id="{FB588560-68E4-42DB-AC72-3D814E705FCE}"/>
              </a:ext>
            </a:extLst>
          </p:cNvPr>
          <p:cNvSpPr txBox="1"/>
          <p:nvPr/>
        </p:nvSpPr>
        <p:spPr>
          <a:xfrm>
            <a:off x="2474421" y="6024248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riguarda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parleremo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standard 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18534"/>
            <a:ext cx="11189546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3267"/>
            <a:ext cx="887306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I costrutti </a:t>
            </a:r>
            <a:r>
              <a:rPr lang="it-IT" dirty="0" err="1"/>
              <a:t>Verilog</a:t>
            </a:r>
            <a:r>
              <a:rPr lang="it-IT" dirty="0"/>
              <a:t> sono concorrenti: tutti in parallelo.</a:t>
            </a:r>
          </a:p>
          <a:p>
            <a:r>
              <a:rPr lang="it-IT" dirty="0"/>
              <a:t>Per realizzare delle zone in cui le istruzioni avvengono sequenzialmente si usano i </a:t>
            </a:r>
            <a:r>
              <a:rPr lang="it-IT" b="1" dirty="0"/>
              <a:t>blocchi procedurali</a:t>
            </a:r>
            <a:r>
              <a:rPr lang="it-IT" dirty="0"/>
              <a:t> che sono caratterizzati da una sintassi particolare: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0" y="4276597"/>
            <a:ext cx="4400550" cy="125730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EC40ECB-3CFB-45F3-9AB8-8917C64AFAA2}"/>
              </a:ext>
            </a:extLst>
          </p:cNvPr>
          <p:cNvGrpSpPr/>
          <p:nvPr/>
        </p:nvGrpSpPr>
        <p:grpSpPr>
          <a:xfrm>
            <a:off x="4183670" y="4440501"/>
            <a:ext cx="6105684" cy="576349"/>
            <a:chOff x="5839156" y="2738910"/>
            <a:chExt cx="6105684" cy="57634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04942FF-C785-4FAE-9AA8-82275D24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00912AF2-2DF6-4721-9816-FD0E60718985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L’ordine delle istruzioni modifica la struttura del circuito</a:t>
              </a:r>
              <a:endParaRPr lang="it-IT" altLang="it-IT" sz="3200" b="1" cap="small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A861DA6-CAC1-4CE0-8541-6B0EB007EBAC}"/>
              </a:ext>
            </a:extLst>
          </p:cNvPr>
          <p:cNvGrpSpPr/>
          <p:nvPr/>
        </p:nvGrpSpPr>
        <p:grpSpPr>
          <a:xfrm>
            <a:off x="1767040" y="4905247"/>
            <a:ext cx="8046577" cy="1640274"/>
            <a:chOff x="1767040" y="4905247"/>
            <a:chExt cx="8046577" cy="164027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0F38A14-D07E-4126-A656-C6835EF7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040" y="4905247"/>
              <a:ext cx="4400550" cy="1257300"/>
            </a:xfrm>
            <a:prstGeom prst="rect">
              <a:avLst/>
            </a:prstGeom>
          </p:spPr>
        </p:pic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881B15C-5DB3-4387-9CD6-FD8A82DF76A9}"/>
                </a:ext>
              </a:extLst>
            </p:cNvPr>
            <p:cNvGrpSpPr/>
            <p:nvPr/>
          </p:nvGrpSpPr>
          <p:grpSpPr>
            <a:xfrm>
              <a:off x="4773414" y="5257999"/>
              <a:ext cx="5040203" cy="1287522"/>
              <a:chOff x="7023752" y="2074763"/>
              <a:chExt cx="5040203" cy="1287522"/>
            </a:xfrm>
          </p:grpSpPr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A3249E00-909F-4A04-955B-6F2E96928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0316" y="2785936"/>
                <a:ext cx="3303639" cy="576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altLang="it-IT" sz="2000" b="1" cap="small" dirty="0" err="1"/>
                  <a:t>Piu’</a:t>
                </a:r>
                <a:r>
                  <a:rPr lang="it-IT" altLang="it-IT" sz="2000" b="1" cap="small" dirty="0"/>
                  <a:t> blocchi procedurali vivono in parallelo</a:t>
                </a:r>
                <a:endParaRPr lang="it-IT" altLang="it-IT" sz="3200" b="1" cap="small" dirty="0"/>
              </a:p>
            </p:txBody>
          </p: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039AB16A-1605-4208-9064-DFA4B5D0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3752" y="2074763"/>
                <a:ext cx="1617449" cy="107973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4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3" y="3181529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parola chiave è </a:t>
            </a:r>
            <a:r>
              <a:rPr lang="it-IT" b="1" dirty="0" err="1">
                <a:solidFill>
                  <a:schemeClr val="accent1"/>
                </a:solidFill>
              </a:rPr>
              <a:t>always</a:t>
            </a:r>
            <a:r>
              <a:rPr lang="it-IT" b="1" dirty="0">
                <a:solidFill>
                  <a:schemeClr val="accent1"/>
                </a:solidFill>
              </a:rPr>
              <a:t>@</a:t>
            </a:r>
            <a:r>
              <a:rPr lang="it-IT" dirty="0"/>
              <a:t>, seguita dalla </a:t>
            </a:r>
            <a:r>
              <a:rPr lang="it-IT" b="1" i="1" dirty="0" err="1"/>
              <a:t>sensitivity</a:t>
            </a:r>
            <a:r>
              <a:rPr lang="it-IT" b="1" i="1" dirty="0"/>
              <a:t> list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ogni sua variazione fa partire un </a:t>
            </a:r>
            <a:r>
              <a:rPr lang="it-IT" dirty="0" err="1">
                <a:solidFill>
                  <a:srgbClr val="FF0000"/>
                </a:solidFill>
              </a:rPr>
              <a:t>run</a:t>
            </a:r>
            <a:r>
              <a:rPr lang="it-IT" dirty="0">
                <a:solidFill>
                  <a:srgbClr val="FF0000"/>
                </a:solidFill>
              </a:rPr>
              <a:t> del blocco</a:t>
            </a:r>
            <a:r>
              <a:rPr lang="it-IT" dirty="0"/>
              <a:t>)*** </a:t>
            </a:r>
          </a:p>
          <a:p>
            <a:r>
              <a:rPr lang="it-IT" dirty="0"/>
              <a:t>Anche durante la simulazione le istruzioni dentro al blocco sono eseguite sequenzialmente</a:t>
            </a:r>
          </a:p>
          <a:p>
            <a:r>
              <a:rPr lang="it-IT" u="sng" dirty="0"/>
              <a:t>Attenzione</a:t>
            </a:r>
            <a:r>
              <a:rPr lang="it-IT" dirty="0"/>
              <a:t>, tutte le variabili che vengono assegnate dentro ad un blocco procedurale vanno dichiarate di tipo </a:t>
            </a:r>
            <a:r>
              <a:rPr lang="it-IT" b="1" dirty="0">
                <a:solidFill>
                  <a:schemeClr val="accent1"/>
                </a:solidFill>
              </a:rPr>
              <a:t>reg</a:t>
            </a:r>
            <a:endParaRPr lang="it-IT" dirty="0"/>
          </a:p>
          <a:p>
            <a:r>
              <a:rPr lang="it-IT" u="sng" dirty="0"/>
              <a:t>Attenzione 2</a:t>
            </a:r>
            <a:r>
              <a:rPr lang="it-IT" dirty="0"/>
              <a:t>, tutte le assegnazioni vanno fatte qui dentro con il costrutto </a:t>
            </a:r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 (A&lt;=B)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3" y="1907023"/>
            <a:ext cx="4400550" cy="1257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C54EB3-2E85-42D1-8E09-85242FD75167}"/>
              </a:ext>
            </a:extLst>
          </p:cNvPr>
          <p:cNvSpPr txBox="1"/>
          <p:nvPr/>
        </p:nvSpPr>
        <p:spPr>
          <a:xfrm>
            <a:off x="5004618" y="2156948"/>
            <a:ext cx="7816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*** dimenticare qualcuno QUI può far cambiare la logica desiderata</a:t>
            </a:r>
            <a:br>
              <a:rPr lang="it-IT" sz="1600" dirty="0">
                <a:solidFill>
                  <a:srgbClr val="FF0000"/>
                </a:solidFill>
              </a:rPr>
            </a:b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 nelle ultime versioni di </a:t>
            </a:r>
            <a:r>
              <a:rPr lang="it-IT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Verilog</a:t>
            </a: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 era stato introdotto il costrutto </a:t>
            </a:r>
            <a:r>
              <a:rPr lang="it-IT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always</a:t>
            </a:r>
            <a:r>
              <a:rPr lang="it-IT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@*</a:t>
            </a:r>
            <a:endParaRPr lang="it-I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8C5D654-5715-4306-9A86-E16E49A1D0A4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0E1C8D-B63F-4E74-8509-DC26E09CD826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Blocking</a:t>
            </a:r>
            <a:r>
              <a:rPr lang="it-IT" altLang="it-IT" sz="3200" b="1" cap="small" dirty="0"/>
              <a:t> e Non </a:t>
            </a:r>
            <a:r>
              <a:rPr lang="it-IT" altLang="it-IT" sz="3200" b="1" cap="small" dirty="0" err="1"/>
              <a:t>Blocking</a:t>
            </a:r>
            <a:endParaRPr lang="it-IT" altLang="it-IT" sz="4400" b="1" cap="small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B854B2E-2168-40C8-8C15-EAB150EB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assegnazioni</a:t>
            </a:r>
            <a:r>
              <a:rPr lang="en-US" dirty="0"/>
              <a:t> </a:t>
            </a:r>
            <a:r>
              <a:rPr lang="en-US" b="1" dirty="0"/>
              <a:t>blocking</a:t>
            </a:r>
            <a:r>
              <a:rPr lang="en-US" dirty="0"/>
              <a:t> (=) e </a:t>
            </a:r>
            <a:r>
              <a:rPr lang="en-US" b="1" dirty="0"/>
              <a:t>non-blocking </a:t>
            </a:r>
            <a:r>
              <a:rPr lang="en-US" dirty="0"/>
              <a:t>(&lt;=) </a:t>
            </a:r>
            <a:r>
              <a:rPr lang="en-US" dirty="0" err="1"/>
              <a:t>servono</a:t>
            </a:r>
            <a:r>
              <a:rPr lang="en-US" dirty="0"/>
              <a:t> per </a:t>
            </a:r>
            <a:r>
              <a:rPr lang="en-US" dirty="0" err="1"/>
              <a:t>controllare</a:t>
            </a:r>
            <a:r>
              <a:rPr lang="en-US" dirty="0"/>
              <a:t> il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</a:t>
            </a:r>
            <a:r>
              <a:rPr lang="en-US" dirty="0" err="1"/>
              <a:t>blocco</a:t>
            </a:r>
            <a:r>
              <a:rPr lang="en-US" dirty="0"/>
              <a:t> always. </a:t>
            </a:r>
          </a:p>
          <a:p>
            <a:r>
              <a:rPr lang="en-US" dirty="0"/>
              <a:t>Come dice il </a:t>
            </a:r>
            <a:r>
              <a:rPr lang="en-US" dirty="0" err="1"/>
              <a:t>nome</a:t>
            </a:r>
            <a:r>
              <a:rPr lang="en-US" dirty="0"/>
              <a:t>, le </a:t>
            </a:r>
            <a:r>
              <a:rPr lang="en-US" dirty="0" err="1"/>
              <a:t>assegnazioni</a:t>
            </a:r>
            <a:r>
              <a:rPr lang="en-US" dirty="0"/>
              <a:t> blocking </a:t>
            </a:r>
            <a:r>
              <a:rPr lang="en-US" dirty="0" err="1"/>
              <a:t>bloccano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statement </a:t>
            </a:r>
            <a:r>
              <a:rPr lang="en-US" dirty="0" err="1"/>
              <a:t>successivo</a:t>
            </a:r>
            <a:r>
              <a:rPr lang="en-US" dirty="0"/>
              <a:t> </a:t>
            </a:r>
            <a:r>
              <a:rPr lang="en-US" dirty="0" err="1"/>
              <a:t>finché</a:t>
            </a:r>
            <a:r>
              <a:rPr lang="en-US" dirty="0"/>
              <a:t> lo statement </a:t>
            </a:r>
            <a:r>
              <a:rPr lang="en-US" dirty="0" err="1"/>
              <a:t>corrente</a:t>
            </a:r>
            <a:r>
              <a:rPr lang="en-US" dirty="0"/>
              <a:t> non è </a:t>
            </a:r>
            <a:r>
              <a:rPr lang="en-US" dirty="0" err="1"/>
              <a:t>giunto</a:t>
            </a:r>
            <a:r>
              <a:rPr lang="en-US" dirty="0"/>
              <a:t> a </a:t>
            </a:r>
            <a:r>
              <a:rPr lang="en-US" dirty="0" err="1"/>
              <a:t>compimento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46F2E-20E0-4E65-83FE-1A1C86837FAE}"/>
              </a:ext>
            </a:extLst>
          </p:cNvPr>
          <p:cNvSpPr txBox="1"/>
          <p:nvPr/>
        </p:nvSpPr>
        <p:spPr>
          <a:xfrm>
            <a:off x="245807" y="4652720"/>
            <a:ext cx="5300942" cy="12003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 </a:t>
            </a:r>
            <a:br>
              <a:rPr lang="en-US" dirty="0"/>
            </a:br>
            <a:r>
              <a:rPr lang="en-US" dirty="0"/>
              <a:t>a = 1; 		//executed first </a:t>
            </a:r>
            <a:br>
              <a:rPr lang="en-US" dirty="0"/>
            </a:br>
            <a:r>
              <a:rPr lang="en-US" dirty="0"/>
              <a:t>b = a; 		//executed second </a:t>
            </a:r>
            <a:br>
              <a:rPr lang="en-US" dirty="0"/>
            </a:br>
            <a:r>
              <a:rPr lang="en-US" dirty="0"/>
              <a:t>then a = 1, b = 1 	after ordered execution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9039FA-BABD-4122-8BC2-E3532CAC1F2A}"/>
              </a:ext>
            </a:extLst>
          </p:cNvPr>
          <p:cNvSpPr txBox="1"/>
          <p:nvPr/>
        </p:nvSpPr>
        <p:spPr>
          <a:xfrm>
            <a:off x="7049730" y="4652719"/>
            <a:ext cx="5043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</a:t>
            </a:r>
            <a:br>
              <a:rPr lang="en-US" dirty="0"/>
            </a:br>
            <a:r>
              <a:rPr lang="en-US" dirty="0"/>
              <a:t>a &lt;= 1; </a:t>
            </a:r>
            <a:br>
              <a:rPr lang="en-US" dirty="0"/>
            </a:br>
            <a:r>
              <a:rPr lang="en-US" dirty="0"/>
              <a:t>b &lt;= a; </a:t>
            </a:r>
            <a:br>
              <a:rPr lang="en-US" dirty="0"/>
            </a:br>
            <a:r>
              <a:rPr lang="en-US" dirty="0"/>
              <a:t>then a = 1, b = 0   after parallel execution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6FD769-DD12-4EAD-A1B5-098F354BDC3C}"/>
              </a:ext>
            </a:extLst>
          </p:cNvPr>
          <p:cNvSpPr txBox="1"/>
          <p:nvPr/>
        </p:nvSpPr>
        <p:spPr>
          <a:xfrm>
            <a:off x="8615517" y="5992297"/>
            <a:ext cx="191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8E138-9416-468B-B12F-6EE1629BDF89}"/>
              </a:ext>
            </a:extLst>
          </p:cNvPr>
          <p:cNvSpPr txBox="1"/>
          <p:nvPr/>
        </p:nvSpPr>
        <p:spPr>
          <a:xfrm>
            <a:off x="2358404" y="5989411"/>
            <a:ext cx="1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5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project_5_Esempio con i costrutti ALWAYS: il contatore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38A94-9484-49F1-941D-2A69EEE4B9F5}"/>
              </a:ext>
            </a:extLst>
          </p:cNvPr>
          <p:cNvSpPr txBox="1"/>
          <p:nvPr/>
        </p:nvSpPr>
        <p:spPr>
          <a:xfrm>
            <a:off x="8013469" y="3183774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Lavoriamo con i blocchi procedurali intervenendo nella </a:t>
            </a:r>
            <a:r>
              <a:rPr lang="it-IT" dirty="0" err="1"/>
              <a:t>sensitivity</a:t>
            </a:r>
            <a:r>
              <a:rPr lang="it-IT" dirty="0"/>
              <a:t> list. Proviamo a guardare anche 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885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2B04-C9D6-4DDE-991F-0A564A0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950B87-0684-4509-BFB8-FEC7FFC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63525"/>
            <a:ext cx="10984652" cy="68654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9DA36-3ED2-4FB7-AAB8-4B04E4C35A86}"/>
              </a:ext>
            </a:extLst>
          </p:cNvPr>
          <p:cNvSpPr/>
          <p:nvPr/>
        </p:nvSpPr>
        <p:spPr>
          <a:xfrm>
            <a:off x="1346200" y="4055533"/>
            <a:ext cx="2963333" cy="187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14E-2F3A-48F9-A3F2-F6DDA074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7" y="19272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6112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 task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</a:t>
            </a:r>
            <a:r>
              <a:rPr lang="en-US" sz="2400" dirty="0" err="1"/>
              <a:t>dichiarazione</a:t>
            </a:r>
            <a:r>
              <a:rPr lang="en-US" sz="2400" dirty="0"/>
              <a:t> di </a:t>
            </a:r>
            <a:r>
              <a:rPr lang="en-US" sz="2400" dirty="0" err="1"/>
              <a:t>parametri</a:t>
            </a:r>
            <a:r>
              <a:rPr lang="en-US" sz="2400" dirty="0"/>
              <a:t>, </a:t>
            </a:r>
            <a:r>
              <a:rPr lang="en-US" sz="2400" dirty="0" err="1"/>
              <a:t>registri</a:t>
            </a:r>
            <a:r>
              <a:rPr lang="en-US" sz="2400" dirty="0"/>
              <a:t>, </a:t>
            </a:r>
            <a:r>
              <a:rPr lang="en-US" sz="2400" dirty="0" err="1"/>
              <a:t>eventi</a:t>
            </a:r>
            <a:r>
              <a:rPr lang="en-US" sz="2400" dirty="0"/>
              <a:t>, statements e molto </a:t>
            </a:r>
            <a:r>
              <a:rPr lang="en-US" sz="2400" dirty="0" err="1"/>
              <a:t>altro</a:t>
            </a:r>
            <a:r>
              <a:rPr lang="en-US" sz="2400" dirty="0"/>
              <a:t>. E’ </a:t>
            </a: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b="1" dirty="0" err="1"/>
              <a:t>considerata</a:t>
            </a:r>
            <a:r>
              <a:rPr lang="en-US" sz="2400" b="1" dirty="0"/>
              <a:t> come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funzione</a:t>
            </a:r>
            <a:r>
              <a:rPr lang="en-US" sz="2400" b="1" dirty="0"/>
              <a:t> time consuming</a:t>
            </a:r>
            <a:r>
              <a:rPr lang="en-US" sz="2400" dirty="0"/>
              <a:t> (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@, </a:t>
            </a:r>
            <a:r>
              <a:rPr lang="en-US" sz="2400" dirty="0" err="1"/>
              <a:t>posedge</a:t>
            </a:r>
            <a:r>
              <a:rPr lang="en-US" sz="2400" dirty="0"/>
              <a:t> e </a:t>
            </a:r>
            <a:r>
              <a:rPr lang="en-US" sz="2400" dirty="0" err="1"/>
              <a:t>altro</a:t>
            </a:r>
            <a:r>
              <a:rPr lang="en-US" sz="2400" dirty="0"/>
              <a:t>)</a:t>
            </a:r>
          </a:p>
          <a:p>
            <a:r>
              <a:rPr lang="it-IT" sz="2400" dirty="0"/>
              <a:t>Può essere </a:t>
            </a:r>
            <a:r>
              <a:rPr lang="it-IT" sz="2400" b="1" dirty="0"/>
              <a:t>automatic</a:t>
            </a:r>
            <a:r>
              <a:rPr lang="it-IT" sz="2400" dirty="0"/>
              <a:t> o </a:t>
            </a:r>
            <a:r>
              <a:rPr lang="it-IT" sz="2400" b="1" dirty="0" err="1"/>
              <a:t>static</a:t>
            </a:r>
            <a:endParaRPr lang="it-IT" sz="2400" b="1" dirty="0"/>
          </a:p>
          <a:p>
            <a:r>
              <a:rPr lang="it-IT" sz="2400" dirty="0"/>
              <a:t>In </a:t>
            </a:r>
            <a:r>
              <a:rPr lang="it-IT" sz="2400" dirty="0" err="1"/>
              <a:t>Verilog</a:t>
            </a:r>
            <a:r>
              <a:rPr lang="it-IT" sz="2400" dirty="0"/>
              <a:t> la dichiarazione </a:t>
            </a:r>
            <a:r>
              <a:rPr lang="it-IT" sz="2400" dirty="0" err="1"/>
              <a:t>static</a:t>
            </a:r>
            <a:r>
              <a:rPr lang="it-IT" sz="2400" dirty="0"/>
              <a:t> è omessa e un qualunque task non dichiarato </a:t>
            </a:r>
            <a:r>
              <a:rPr lang="it-IT" sz="2400" dirty="0" err="1"/>
              <a:t>automatic</a:t>
            </a:r>
            <a:r>
              <a:rPr lang="it-IT" sz="2400" dirty="0"/>
              <a:t> è per definizione </a:t>
            </a:r>
            <a:r>
              <a:rPr lang="it-IT" sz="2400" dirty="0" err="1"/>
              <a:t>static</a:t>
            </a:r>
            <a:r>
              <a:rPr lang="it-IT" sz="2400" dirty="0"/>
              <a:t>. In </a:t>
            </a:r>
            <a:r>
              <a:rPr lang="it-IT" sz="2400" dirty="0" err="1"/>
              <a:t>SystemVerilog</a:t>
            </a:r>
            <a:r>
              <a:rPr lang="it-IT" sz="2400" dirty="0"/>
              <a:t> è stata introdotta la parola chiave </a:t>
            </a:r>
            <a:r>
              <a:rPr lang="it-IT" sz="2400" b="1" dirty="0" err="1"/>
              <a:t>static</a:t>
            </a:r>
            <a:endParaRPr lang="it-IT" sz="24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880578"/>
            <a:ext cx="520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static</a:t>
            </a:r>
            <a:r>
              <a:rPr lang="it-IT" sz="2400" dirty="0"/>
              <a:t>o, allora tutte le volte che verrà invocato, le sue variabili membro saranno condivise… attenzione</a:t>
            </a:r>
          </a:p>
          <a:p>
            <a:r>
              <a:rPr lang="it-IT" sz="2400" dirty="0"/>
              <a:t>Se invece il task è </a:t>
            </a:r>
            <a:r>
              <a:rPr lang="it-IT" sz="2400" b="1" dirty="0"/>
              <a:t>automatic</a:t>
            </a:r>
            <a:r>
              <a:rPr lang="it-IT" sz="2400" dirty="0"/>
              <a:t>o allora ogni invocazione del task genererà uno spazio distinto per le variabili e i valori non saranno sovrapposti.</a:t>
            </a:r>
          </a:p>
          <a:p>
            <a:r>
              <a:rPr lang="it-IT" altLang="it-IT" sz="2400" dirty="0"/>
              <a:t>Detta in inglese: </a:t>
            </a:r>
            <a:r>
              <a:rPr lang="it-IT" altLang="it-IT" sz="2400" i="1" dirty="0"/>
              <a:t>a </a:t>
            </a:r>
            <a:r>
              <a:rPr lang="it-IT" altLang="it-IT" sz="2400" i="1" dirty="0" err="1"/>
              <a:t>static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method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is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subject</a:t>
            </a:r>
            <a:r>
              <a:rPr lang="it-IT" altLang="it-IT" sz="2400" i="1" dirty="0"/>
              <a:t> to </a:t>
            </a:r>
            <a:r>
              <a:rPr lang="it-IT" altLang="it-IT" sz="2400" i="1" dirty="0" err="1"/>
              <a:t>all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scoping</a:t>
            </a:r>
            <a:r>
              <a:rPr lang="it-IT" altLang="it-IT" sz="2400" i="1" dirty="0"/>
              <a:t> and </a:t>
            </a:r>
            <a:r>
              <a:rPr lang="it-IT" altLang="it-IT" sz="2400" i="1" dirty="0" err="1"/>
              <a:t>access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rules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but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behaves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like</a:t>
            </a:r>
            <a:r>
              <a:rPr lang="it-IT" altLang="it-IT" sz="2400" i="1" dirty="0"/>
              <a:t> a regular subroutine </a:t>
            </a:r>
            <a:r>
              <a:rPr lang="it-IT" altLang="it-IT" sz="2400" i="1" dirty="0" err="1"/>
              <a:t>that</a:t>
            </a:r>
            <a:r>
              <a:rPr lang="it-IT" altLang="it-IT" sz="2400" i="1" dirty="0"/>
              <a:t> can be </a:t>
            </a:r>
            <a:r>
              <a:rPr lang="it-IT" altLang="it-IT" sz="2400" i="1" dirty="0" err="1"/>
              <a:t>called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outside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, </a:t>
            </a:r>
            <a:r>
              <a:rPr lang="it-IT" altLang="it-IT" sz="2400" b="1" i="1" dirty="0"/>
              <a:t>even with no </a:t>
            </a:r>
            <a:r>
              <a:rPr lang="it-IT" altLang="it-IT" sz="2400" b="1" i="1" dirty="0" err="1"/>
              <a:t>class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instantiation</a:t>
            </a:r>
            <a:endParaRPr lang="it-IT" altLang="it-IT" sz="2400" b="1" i="1" dirty="0"/>
          </a:p>
          <a:p>
            <a:r>
              <a:rPr lang="it-IT" altLang="it-IT" sz="2400" b="1" i="1" dirty="0" err="1"/>
              <a:t>Variables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declared</a:t>
            </a:r>
            <a:r>
              <a:rPr lang="it-IT" altLang="it-IT" sz="2400" b="1" i="1" dirty="0"/>
              <a:t> in an automatic task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function</a:t>
            </a:r>
            <a:r>
              <a:rPr lang="it-IT" altLang="it-IT" sz="2400" i="1" dirty="0"/>
              <a:t>,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r>
              <a:rPr lang="it-IT" altLang="it-IT" sz="2400" b="1" i="1" dirty="0"/>
              <a:t>are </a:t>
            </a:r>
            <a:r>
              <a:rPr lang="it-IT" altLang="it-IT" sz="2400" b="1" i="1" dirty="0" err="1"/>
              <a:t>local</a:t>
            </a:r>
            <a:r>
              <a:rPr lang="it-IT" altLang="it-IT" sz="2400" b="1" i="1" dirty="0"/>
              <a:t> in scope</a:t>
            </a:r>
            <a:r>
              <a:rPr lang="it-IT" altLang="it-IT" sz="2400" i="1" dirty="0"/>
              <a:t>, default to the </a:t>
            </a:r>
            <a:r>
              <a:rPr lang="it-IT" altLang="it-IT" sz="2400" i="1" dirty="0" err="1"/>
              <a:t>lifetime</a:t>
            </a:r>
            <a:r>
              <a:rPr lang="it-IT" altLang="it-IT" sz="2400" i="1" dirty="0"/>
              <a:t> of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, and are </a:t>
            </a:r>
            <a:r>
              <a:rPr lang="it-IT" altLang="it-IT" sz="2400" i="1" dirty="0" err="1"/>
              <a:t>initialized</a:t>
            </a:r>
            <a:r>
              <a:rPr lang="it-IT" altLang="it-IT" sz="2400" i="1" dirty="0"/>
              <a:t> on </a:t>
            </a:r>
            <a:r>
              <a:rPr lang="it-IT" altLang="it-IT" sz="2400" i="1" dirty="0" err="1"/>
              <a:t>each</a:t>
            </a:r>
            <a:r>
              <a:rPr lang="it-IT" altLang="it-IT" sz="2400" i="1" dirty="0"/>
              <a:t> entry to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endParaRPr lang="it-IT" sz="2400" i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72400" y="3578469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</p:spTree>
    <p:extLst>
      <p:ext uri="{BB962C8B-B14F-4D97-AF65-F5344CB8AC3E}">
        <p14:creationId xmlns:p14="http://schemas.microsoft.com/office/powerpoint/2010/main" val="1586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2B27142-8E37-41EB-A0A0-67F2C1DE473B}"/>
              </a:ext>
            </a:extLst>
          </p:cNvPr>
          <p:cNvSpPr txBox="1"/>
          <p:nvPr/>
        </p:nvSpPr>
        <p:spPr>
          <a:xfrm>
            <a:off x="2758438" y="450978"/>
            <a:ext cx="971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Essenzialmente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il (System)Verilog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trova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applicazioni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117BB18C-50C4-4AD0-85C4-4D2C1CEFB324}"/>
              </a:ext>
            </a:extLst>
          </p:cNvPr>
          <p:cNvSpPr/>
          <p:nvPr/>
        </p:nvSpPr>
        <p:spPr>
          <a:xfrm rot="2360587">
            <a:off x="4528586" y="143323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511CAA0-077B-40ED-89B0-6554A6AA3ADE}"/>
              </a:ext>
            </a:extLst>
          </p:cNvPr>
          <p:cNvSpPr/>
          <p:nvPr/>
        </p:nvSpPr>
        <p:spPr>
          <a:xfrm rot="19777498">
            <a:off x="6175244" y="1468891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FA3A617C-C6E6-4A2C-B386-63165BB3C755}"/>
              </a:ext>
            </a:extLst>
          </p:cNvPr>
          <p:cNvSpPr txBox="1">
            <a:spLocks/>
          </p:cNvSpPr>
          <p:nvPr/>
        </p:nvSpPr>
        <p:spPr>
          <a:xfrm>
            <a:off x="2338723" y="2894754"/>
            <a:ext cx="1916555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</a:t>
            </a:r>
            <a:endParaRPr lang="it-IT" altLang="it-IT" sz="44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EDE4178A-6EDC-407E-946C-62A30AFBBE87}"/>
              </a:ext>
            </a:extLst>
          </p:cNvPr>
          <p:cNvSpPr txBox="1">
            <a:spLocks/>
          </p:cNvSpPr>
          <p:nvPr/>
        </p:nvSpPr>
        <p:spPr>
          <a:xfrm>
            <a:off x="6933631" y="2924265"/>
            <a:ext cx="23885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endParaRPr lang="it-IT" altLang="it-IT" sz="4400" b="1" cap="small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15FADA-2045-446D-B442-699027A41E69}"/>
              </a:ext>
            </a:extLst>
          </p:cNvPr>
          <p:cNvSpPr txBox="1"/>
          <p:nvPr/>
        </p:nvSpPr>
        <p:spPr>
          <a:xfrm>
            <a:off x="373453" y="3702902"/>
            <a:ext cx="525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un’estensione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 Verilog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(Verilog-2005)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il Verilog è un subset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tutti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tipici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del Verilog per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l’RTL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sono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disponibili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31FDD2E-934B-4231-ABAE-B293062B29D2}"/>
              </a:ext>
            </a:extLst>
          </p:cNvPr>
          <p:cNvSpPr txBox="1"/>
          <p:nvPr/>
        </p:nvSpPr>
        <p:spPr>
          <a:xfrm>
            <a:off x="6559852" y="3564403"/>
            <a:ext cx="5258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per la </a:t>
            </a:r>
            <a:r>
              <a:rPr lang="en-US" b="1" i="0" cap="small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un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object oriented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più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vicino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 JAVA 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Verilog.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Questi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NON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sintetizzabili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ma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fondamentali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per la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simulazione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E72FBA-C116-48CC-9BE4-90AE5074586E}"/>
              </a:ext>
            </a:extLst>
          </p:cNvPr>
          <p:cNvGrpSpPr/>
          <p:nvPr/>
        </p:nvGrpSpPr>
        <p:grpSpPr>
          <a:xfrm>
            <a:off x="7435970" y="1915064"/>
            <a:ext cx="3347049" cy="3752491"/>
            <a:chOff x="7435970" y="1915064"/>
            <a:chExt cx="3347049" cy="3752491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9316E8D-B7A6-4245-9BE6-0121C6874A29}"/>
                </a:ext>
              </a:extLst>
            </p:cNvPr>
            <p:cNvCxnSpPr/>
            <p:nvPr/>
          </p:nvCxnSpPr>
          <p:spPr>
            <a:xfrm>
              <a:off x="7435970" y="2277374"/>
              <a:ext cx="3347049" cy="33901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BC08D59-5895-44BB-AC07-547FD95E1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227" y="1915064"/>
              <a:ext cx="2104743" cy="3752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CC2E2211-9086-40AD-9101-606705364A71}"/>
              </a:ext>
            </a:extLst>
          </p:cNvPr>
          <p:cNvSpPr txBox="1"/>
          <p:nvPr/>
        </p:nvSpPr>
        <p:spPr>
          <a:xfrm>
            <a:off x="7617227" y="6049140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8B2EFE6-749D-4694-AD15-C983D2789025}"/>
              </a:ext>
            </a:extLst>
          </p:cNvPr>
          <p:cNvSpPr txBox="1">
            <a:spLocks/>
          </p:cNvSpPr>
          <p:nvPr/>
        </p:nvSpPr>
        <p:spPr>
          <a:xfrm>
            <a:off x="205350" y="6484622"/>
            <a:ext cx="4049928" cy="37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*</a:t>
            </a:r>
            <a:r>
              <a:rPr lang="it-IT" altLang="it-IT" sz="2400" b="1" cap="small" dirty="0" err="1"/>
              <a:t>Register</a:t>
            </a:r>
            <a:r>
              <a:rPr lang="it-IT" altLang="it-IT" sz="2400" b="1" cap="small" dirty="0"/>
              <a:t> Transfer Level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1062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2" grpId="0" animBg="1"/>
      <p:bldP spid="23" grpId="0"/>
      <p:bldP spid="24" grpId="0"/>
      <p:bldP spid="29" grpId="0"/>
      <p:bldP spid="30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 o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Function</a:t>
            </a:r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???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Essenzialmente sono entrambe porzioni di codice che vengono invocate dal flusso del programma, MA hanno </a:t>
            </a:r>
            <a:r>
              <a:rPr lang="it-IT" sz="2400" b="1" u="sng" dirty="0"/>
              <a:t>2 differenze sostanziali</a:t>
            </a:r>
            <a:r>
              <a:rPr lang="it-IT" sz="2400" dirty="0"/>
              <a:t>:</a:t>
            </a:r>
            <a:endParaRPr lang="it-IT" sz="2400" b="1" dirty="0"/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viene invocata ed eseguita immediatamente. Non può contenere elementi temporali.</a:t>
            </a:r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può restituire UNA sola uscita, un solo valore.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contenere invece elementi time </a:t>
            </a:r>
            <a:r>
              <a:rPr lang="it-IT" sz="2400" dirty="0" err="1"/>
              <a:t>consuming</a:t>
            </a:r>
            <a:r>
              <a:rPr lang="it-IT" sz="2400" dirty="0"/>
              <a:t> (ritardi, </a:t>
            </a:r>
            <a:r>
              <a:rPr lang="it-IT" sz="2400" dirty="0" err="1"/>
              <a:t>wait</a:t>
            </a:r>
            <a:r>
              <a:rPr lang="it-IT" sz="2400" dirty="0"/>
              <a:t> </a:t>
            </a:r>
            <a:r>
              <a:rPr lang="it-IT" sz="2400" dirty="0" err="1"/>
              <a:t>statements</a:t>
            </a:r>
            <a:r>
              <a:rPr lang="it-IT" sz="2400" dirty="0"/>
              <a:t>, ecc..)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avere molte uscite.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4764698"/>
            <a:ext cx="4162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con Tasks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7ECD-39F6-4387-BC63-08A5CD82C613}"/>
              </a:ext>
            </a:extLst>
          </p:cNvPr>
          <p:cNvSpPr txBox="1"/>
          <p:nvPr/>
        </p:nvSpPr>
        <p:spPr>
          <a:xfrm>
            <a:off x="7867485" y="2186246"/>
            <a:ext cx="340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di come impiegare i task in un progetto </a:t>
            </a:r>
            <a:r>
              <a:rPr lang="it-IT" dirty="0" err="1"/>
              <a:t>Verilog</a:t>
            </a:r>
            <a:endParaRPr lang="it-IT" dirty="0"/>
          </a:p>
          <a:p>
            <a:endParaRPr lang="it-IT" dirty="0"/>
          </a:p>
          <a:p>
            <a:r>
              <a:rPr lang="it-IT" dirty="0"/>
              <a:t>Solo simulazione!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Dov’è la </a:t>
            </a:r>
            <a:r>
              <a:rPr lang="it-IT" dirty="0" err="1"/>
              <a:t>netlist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0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2/17/2022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89023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Piccolo inciso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Graficamente lo possiamo immaginare così: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9895B7-60B6-4F1E-8A68-83E606A17AC6}"/>
              </a:ext>
            </a:extLst>
          </p:cNvPr>
          <p:cNvSpPr/>
          <p:nvPr/>
        </p:nvSpPr>
        <p:spPr>
          <a:xfrm>
            <a:off x="5334000" y="3039533"/>
            <a:ext cx="3911600" cy="3316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46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2/17/2022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sp>
        <p:nvSpPr>
          <p:cNvPr id="44" name="Segnaposto contenuto 2">
            <a:extLst>
              <a:ext uri="{FF2B5EF4-FFF2-40B4-BE49-F238E27FC236}">
                <a16:creationId xmlns:a16="http://schemas.microsoft.com/office/drawing/2014/main" id="{7A578C7F-E60D-4C2D-9408-0D734C935C05}"/>
              </a:ext>
            </a:extLst>
          </p:cNvPr>
          <p:cNvSpPr txBox="1">
            <a:spLocks/>
          </p:cNvSpPr>
          <p:nvPr/>
        </p:nvSpPr>
        <p:spPr>
          <a:xfrm>
            <a:off x="373453" y="489023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Piccolo inciso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14850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2EB0F6-BE29-4467-BCB8-F7F931E2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" y="59266"/>
            <a:ext cx="5519503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/>
          <p:nvPr/>
        </p:nvCxnSpPr>
        <p:spPr>
          <a:xfrm flipH="1" flipV="1">
            <a:off x="3166533" y="169333"/>
            <a:ext cx="31496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la </a:t>
            </a:r>
            <a:r>
              <a:rPr lang="it-IT" dirty="0" err="1"/>
              <a:t>timescale</a:t>
            </a:r>
            <a:r>
              <a:rPr lang="it-IT" dirty="0"/>
              <a:t>, cioè la coppia unità base della simulazione e minimo step di simulazione (precisione):</a:t>
            </a:r>
            <a:br>
              <a:rPr lang="it-IT" dirty="0"/>
            </a:b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timescale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reference_time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&gt;/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precision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</a:t>
            </a:r>
            <a:br>
              <a:rPr lang="it-IT" dirty="0"/>
            </a:br>
            <a:r>
              <a:rPr lang="it-IT" dirty="0"/>
              <a:t>es. #10 significa = aspetta 10 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28B57-EBC8-453A-A522-F2688E8BE31B}"/>
              </a:ext>
            </a:extLst>
          </p:cNvPr>
          <p:cNvCxnSpPr>
            <a:cxnSpLocks/>
          </p:cNvCxnSpPr>
          <p:nvPr/>
        </p:nvCxnSpPr>
        <p:spPr>
          <a:xfrm flipH="1" flipV="1">
            <a:off x="2260600" y="973667"/>
            <a:ext cx="3962400" cy="1102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1B94D-EA47-41EB-9A6C-F1ABCE8F1BFA}"/>
              </a:ext>
            </a:extLst>
          </p:cNvPr>
          <p:cNvSpPr txBox="1"/>
          <p:nvPr/>
        </p:nvSpPr>
        <p:spPr>
          <a:xfrm>
            <a:off x="6418118" y="1923659"/>
            <a:ext cx="4910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il </a:t>
            </a:r>
            <a:r>
              <a:rPr lang="it-IT" b="1" dirty="0"/>
              <a:t>modulo</a:t>
            </a:r>
            <a:r>
              <a:rPr lang="it-IT" dirty="0"/>
              <a:t>, che in questo caso non ha input o output e quindi di conseguenza non avrà neppure una </a:t>
            </a:r>
            <a:r>
              <a:rPr lang="it-IT" dirty="0" err="1"/>
              <a:t>netlist</a:t>
            </a:r>
            <a:r>
              <a:rPr lang="it-IT" dirty="0"/>
              <a:t> e non potrà essere sintetizzato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66C741-3104-459E-9083-0B791FCBFAE0}"/>
              </a:ext>
            </a:extLst>
          </p:cNvPr>
          <p:cNvCxnSpPr>
            <a:cxnSpLocks/>
          </p:cNvCxnSpPr>
          <p:nvPr/>
        </p:nvCxnSpPr>
        <p:spPr>
          <a:xfrm flipH="1" flipV="1">
            <a:off x="5240867" y="2937302"/>
            <a:ext cx="1075266" cy="491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A5650E-B3E7-409C-959C-7B5453EFB955}"/>
              </a:ext>
            </a:extLst>
          </p:cNvPr>
          <p:cNvSpPr txBox="1"/>
          <p:nvPr/>
        </p:nvSpPr>
        <p:spPr>
          <a:xfrm>
            <a:off x="6418118" y="3180016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</a:t>
            </a:r>
            <a:r>
              <a:rPr lang="it-IT" b="1" dirty="0"/>
              <a:t>system task</a:t>
            </a:r>
            <a:r>
              <a:rPr lang="it-IT" dirty="0"/>
              <a:t> chiamato</a:t>
            </a:r>
            <a:r>
              <a:rPr lang="it-IT" b="1" dirty="0"/>
              <a:t> $display </a:t>
            </a:r>
            <a:r>
              <a:rPr lang="it-IT" dirty="0"/>
              <a:t>che stampa nella console l’output che desideriamo riportare. ( Esistono altri system task: </a:t>
            </a:r>
            <a:r>
              <a:rPr lang="it-IT" b="1" dirty="0"/>
              <a:t>$finish</a:t>
            </a:r>
            <a:r>
              <a:rPr lang="it-IT" dirty="0"/>
              <a:t>, </a:t>
            </a:r>
            <a:r>
              <a:rPr lang="it-IT" b="1" dirty="0"/>
              <a:t>$random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2920999" y="3574343"/>
            <a:ext cx="3293149" cy="1126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91951-3DD5-42B4-9338-817E9952BC56}"/>
              </a:ext>
            </a:extLst>
          </p:cNvPr>
          <p:cNvSpPr/>
          <p:nvPr/>
        </p:nvSpPr>
        <p:spPr>
          <a:xfrm>
            <a:off x="931715" y="3064933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311902" y="4451611"/>
            <a:ext cx="491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costrutto </a:t>
            </a:r>
            <a:r>
              <a:rPr lang="it-IT" b="1" dirty="0" err="1"/>
              <a:t>fork</a:t>
            </a:r>
            <a:r>
              <a:rPr lang="it-IT" b="1" dirty="0"/>
              <a:t>/join</a:t>
            </a:r>
            <a:r>
              <a:rPr lang="it-IT" dirty="0"/>
              <a:t> che parallelizza le istruzioni contenute.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A0D40-F632-414E-BE41-1F825759AE94}"/>
              </a:ext>
            </a:extLst>
          </p:cNvPr>
          <p:cNvSpPr/>
          <p:nvPr/>
        </p:nvSpPr>
        <p:spPr>
          <a:xfrm>
            <a:off x="982518" y="5151224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FFDFA-89E4-4856-B315-B2C82F48D1AA}"/>
              </a:ext>
            </a:extLst>
          </p:cNvPr>
          <p:cNvCxnSpPr>
            <a:cxnSpLocks/>
          </p:cNvCxnSpPr>
          <p:nvPr/>
        </p:nvCxnSpPr>
        <p:spPr>
          <a:xfrm flipH="1">
            <a:off x="3166533" y="4852995"/>
            <a:ext cx="3200015" cy="1116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EB929-317C-4610-B226-D060C26A8D83}"/>
              </a:ext>
            </a:extLst>
          </p:cNvPr>
          <p:cNvCxnSpPr>
            <a:cxnSpLocks/>
          </p:cNvCxnSpPr>
          <p:nvPr/>
        </p:nvCxnSpPr>
        <p:spPr>
          <a:xfrm flipH="1" flipV="1">
            <a:off x="3702434" y="4781729"/>
            <a:ext cx="3293149" cy="112625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DE3B24-3AB6-4D33-91C7-5F3230503C4F}"/>
              </a:ext>
            </a:extLst>
          </p:cNvPr>
          <p:cNvSpPr/>
          <p:nvPr/>
        </p:nvSpPr>
        <p:spPr>
          <a:xfrm>
            <a:off x="762384" y="2149651"/>
            <a:ext cx="2929083" cy="50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88C64-4A43-4EA8-9BD4-7BFAF6EBA370}"/>
              </a:ext>
            </a:extLst>
          </p:cNvPr>
          <p:cNvSpPr txBox="1"/>
          <p:nvPr/>
        </p:nvSpPr>
        <p:spPr>
          <a:xfrm>
            <a:off x="6995583" y="5645834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tutto contenuto dentro al blocco procedurale </a:t>
            </a:r>
            <a:r>
              <a:rPr lang="it-IT" b="1" dirty="0"/>
              <a:t>Initial </a:t>
            </a:r>
            <a:r>
              <a:rPr lang="it-IT" dirty="0"/>
              <a:t> che se ricordate si differenzia dal blocco </a:t>
            </a:r>
            <a:r>
              <a:rPr lang="it-IT" b="1" dirty="0" err="1"/>
              <a:t>always</a:t>
            </a:r>
            <a:r>
              <a:rPr lang="it-IT" dirty="0"/>
              <a:t> in quanto viene eseguito una volta sola all’inizio.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0775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6" grpId="0"/>
      <p:bldP spid="27" grpId="0" animBg="1"/>
      <p:bldP spid="31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6E0D26-E179-4140-B65C-E6DB3AF7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3" y="0"/>
            <a:ext cx="6379535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>
            <a:cxnSpLocks/>
          </p:cNvCxnSpPr>
          <p:nvPr/>
        </p:nvCxnSpPr>
        <p:spPr>
          <a:xfrm flipH="1">
            <a:off x="4567573" y="791734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956187"/>
            <a:ext cx="2722034" cy="43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633629" y="440959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All’interno di questo blocco iniziale chiamiamo il system task </a:t>
            </a:r>
            <a:r>
              <a:rPr lang="it-IT" b="1" dirty="0"/>
              <a:t>$</a:t>
            </a:r>
            <a:r>
              <a:rPr lang="it-IT" b="1" dirty="0" err="1"/>
              <a:t>urandom</a:t>
            </a:r>
            <a:r>
              <a:rPr lang="it-IT" b="1" dirty="0"/>
              <a:t> </a:t>
            </a:r>
            <a:r>
              <a:rPr lang="it-IT" dirty="0"/>
              <a:t>per generare dei numeri casuali </a:t>
            </a:r>
            <a:r>
              <a:rPr lang="it-IT" dirty="0" err="1"/>
              <a:t>unsigned</a:t>
            </a:r>
            <a:r>
              <a:rPr lang="it-IT" dirty="0"/>
              <a:t> e li stampiamo nella console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7B80-FF00-43B2-B6EB-FDD2434F8E1C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D17E5E-4118-46FB-86A2-9F90E7785C4F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5E7550-BEA5-4250-977B-E2337E59D595}"/>
              </a:ext>
            </a:extLst>
          </p:cNvPr>
          <p:cNvSpPr/>
          <p:nvPr/>
        </p:nvSpPr>
        <p:spPr>
          <a:xfrm>
            <a:off x="1095287" y="3692533"/>
            <a:ext cx="4910666" cy="2667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1" grpId="0" animBg="1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9A3E-4002-4CAC-B7BD-4E6399EC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8D58F7-F548-4166-B996-3097EDDEA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95200" cy="7747001"/>
          </a:xfrm>
        </p:spPr>
      </p:pic>
    </p:spTree>
    <p:extLst>
      <p:ext uri="{BB962C8B-B14F-4D97-AF65-F5344CB8AC3E}">
        <p14:creationId xmlns:p14="http://schemas.microsoft.com/office/powerpoint/2010/main" val="2764535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A9FD2-B85B-433B-88B5-B72113DF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52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F351D4-6A54-4B5C-B769-F7D2CA3FDC4A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B3102F-0569-4095-921D-55F8D6937039}"/>
              </a:ext>
            </a:extLst>
          </p:cNvPr>
          <p:cNvSpPr txBox="1"/>
          <p:nvPr/>
        </p:nvSpPr>
        <p:spPr>
          <a:xfrm>
            <a:off x="6504901" y="168486"/>
            <a:ext cx="491066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invece potete vedere 3 differenti task, 2 dichiarati </a:t>
            </a:r>
            <a:r>
              <a:rPr lang="it-IT" dirty="0" err="1"/>
              <a:t>automatic</a:t>
            </a:r>
            <a:r>
              <a:rPr lang="it-IT" dirty="0"/>
              <a:t> e uno statico. Gli effetti in simulazione sono molto diversi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6B0645-9048-4E4C-B4C7-04EFBDA28799}"/>
              </a:ext>
            </a:extLst>
          </p:cNvPr>
          <p:cNvCxnSpPr>
            <a:cxnSpLocks/>
          </p:cNvCxnSpPr>
          <p:nvPr/>
        </p:nvCxnSpPr>
        <p:spPr>
          <a:xfrm flipH="1">
            <a:off x="3708400" y="1095687"/>
            <a:ext cx="2703368" cy="2557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4B0FA-5D59-4298-B28A-981FFCDA9493}"/>
              </a:ext>
            </a:extLst>
          </p:cNvPr>
          <p:cNvCxnSpPr>
            <a:cxnSpLocks/>
          </p:cNvCxnSpPr>
          <p:nvPr/>
        </p:nvCxnSpPr>
        <p:spPr>
          <a:xfrm flipH="1">
            <a:off x="3022600" y="1368815"/>
            <a:ext cx="3482301" cy="4109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4CE8A-826E-49E2-9B45-0ADA35A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01" y="3653627"/>
            <a:ext cx="7953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D6F9-BF04-4E66-ACE5-707F0D7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A729E7-BCE8-4D09-8EB1-07FBB635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91"/>
            <a:ext cx="10788226" cy="67426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1DF58-D433-413C-ACAE-6C25366A5655}"/>
              </a:ext>
            </a:extLst>
          </p:cNvPr>
          <p:cNvSpPr txBox="1"/>
          <p:nvPr/>
        </p:nvSpPr>
        <p:spPr>
          <a:xfrm>
            <a:off x="2737235" y="235408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Questo invece è l’output nel dettaglio delle forme d’onda pilotate dal </a:t>
            </a:r>
            <a:r>
              <a:rPr lang="it-IT" b="1" dirty="0"/>
              <a:t>blocco </a:t>
            </a:r>
            <a:r>
              <a:rPr lang="it-IT" b="1" dirty="0" err="1"/>
              <a:t>initial</a:t>
            </a:r>
            <a:r>
              <a:rPr lang="it-IT" dirty="0"/>
              <a:t> in cui vengono lanciati sequenzialmente i task </a:t>
            </a:r>
            <a:r>
              <a:rPr lang="it-IT" b="1" dirty="0" err="1"/>
              <a:t>do_write</a:t>
            </a:r>
            <a:endParaRPr lang="it-IT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62650-D79B-4BDB-9AFD-AB1B8C36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9" y="3714220"/>
            <a:ext cx="4133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54B6-9AED-4321-984D-CF2A1F15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C17E-7E2B-4ABF-A1A1-00613ED3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9C40-3E0D-4C88-8F21-FF8A7A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8" y="1537335"/>
            <a:ext cx="5028126" cy="492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E754D-FD06-46E2-BEE6-949418440A1D}"/>
              </a:ext>
            </a:extLst>
          </p:cNvPr>
          <p:cNvSpPr txBox="1"/>
          <p:nvPr/>
        </p:nvSpPr>
        <p:spPr>
          <a:xfrm>
            <a:off x="5495402" y="6415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Verilog-2001 Quick Reference Guide (sutherland-hdl.com)</a:t>
            </a:r>
            <a:endParaRPr lang="it-IT" dirty="0"/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E1292F1C-D291-469A-97D6-2C8AD1EC7C62}"/>
              </a:ext>
            </a:extLst>
          </p:cNvPr>
          <p:cNvSpPr txBox="1"/>
          <p:nvPr/>
        </p:nvSpPr>
        <p:spPr>
          <a:xfrm>
            <a:off x="6863693" y="2941873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B88B1E-67F6-4658-99C7-BEC3F3921AEF}"/>
              </a:ext>
            </a:extLst>
          </p:cNvPr>
          <p:cNvSpPr txBox="1">
            <a:spLocks/>
          </p:cNvSpPr>
          <p:nvPr/>
        </p:nvSpPr>
        <p:spPr>
          <a:xfrm>
            <a:off x="373453" y="467283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750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151190" y="62398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660293" y="2178471"/>
            <a:ext cx="5415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E’ un’astrazione matematica del funzionamento di un circuito sequenziale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Trova applicazione anche nell’informatica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Viene descritto da un grafo dove vengono visualizzati gli stati permessi in cui si può trovare la macchina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Il passaggio da uno stato all’altro è dettato dalle condizioni di transizione</a:t>
            </a:r>
            <a:br>
              <a:rPr lang="it-IT" sz="2000" dirty="0"/>
            </a:br>
            <a:endParaRPr lang="en-GB" sz="2000" dirty="0"/>
          </a:p>
        </p:txBody>
      </p:sp>
      <p:sp>
        <p:nvSpPr>
          <p:cNvPr id="10" name="Rettangolo 9"/>
          <p:cNvSpPr/>
          <p:nvPr/>
        </p:nvSpPr>
        <p:spPr>
          <a:xfrm>
            <a:off x="2675315" y="2316884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ttangolo 50"/>
          <p:cNvSpPr/>
          <p:nvPr/>
        </p:nvSpPr>
        <p:spPr>
          <a:xfrm>
            <a:off x="2951701" y="3678153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ttangolo 51"/>
          <p:cNvSpPr/>
          <p:nvPr/>
        </p:nvSpPr>
        <p:spPr>
          <a:xfrm>
            <a:off x="2641739" y="5196986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o 59"/>
          <p:cNvGrpSpPr/>
          <p:nvPr/>
        </p:nvGrpSpPr>
        <p:grpSpPr>
          <a:xfrm>
            <a:off x="2824082" y="1747391"/>
            <a:ext cx="5017893" cy="4516814"/>
            <a:chOff x="4250782" y="1081732"/>
            <a:chExt cx="5017893" cy="4516814"/>
          </a:xfrm>
        </p:grpSpPr>
        <p:sp>
          <p:nvSpPr>
            <p:cNvPr id="50" name="CasellaDiTesto 49"/>
            <p:cNvSpPr txBox="1"/>
            <p:nvPr/>
          </p:nvSpPr>
          <p:spPr>
            <a:xfrm>
              <a:off x="7795130" y="5229214"/>
              <a:ext cx="147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Other STATEs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Connettore 2 48"/>
            <p:cNvCxnSpPr/>
            <p:nvPr/>
          </p:nvCxnSpPr>
          <p:spPr>
            <a:xfrm flipH="1" flipV="1">
              <a:off x="4542928" y="3638145"/>
              <a:ext cx="3126020" cy="17757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52"/>
            <p:cNvGrpSpPr/>
            <p:nvPr/>
          </p:nvGrpSpPr>
          <p:grpSpPr>
            <a:xfrm>
              <a:off x="4250782" y="1081732"/>
              <a:ext cx="2871075" cy="1186271"/>
              <a:chOff x="5899266" y="1185793"/>
              <a:chExt cx="2871075" cy="118627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7296796" y="1185793"/>
                <a:ext cx="147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INITIAL STATE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Connettore 2 6"/>
              <p:cNvCxnSpPr/>
              <p:nvPr/>
            </p:nvCxnSpPr>
            <p:spPr>
              <a:xfrm flipH="1">
                <a:off x="5899266" y="1550653"/>
                <a:ext cx="1952786" cy="8214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2 53"/>
            <p:cNvCxnSpPr/>
            <p:nvPr/>
          </p:nvCxnSpPr>
          <p:spPr>
            <a:xfrm flipH="1" flipV="1">
              <a:off x="4250782" y="5128868"/>
              <a:ext cx="3379928" cy="285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o 55"/>
            <p:cNvGrpSpPr/>
            <p:nvPr/>
          </p:nvGrpSpPr>
          <p:grpSpPr>
            <a:xfrm>
              <a:off x="4361995" y="2087260"/>
              <a:ext cx="2481517" cy="798551"/>
              <a:chOff x="6973434" y="1185793"/>
              <a:chExt cx="2481517" cy="798551"/>
            </a:xfrm>
          </p:grpSpPr>
          <p:sp>
            <p:nvSpPr>
              <p:cNvPr id="57" name="CasellaDiTesto 56"/>
              <p:cNvSpPr txBox="1"/>
              <p:nvPr/>
            </p:nvSpPr>
            <p:spPr>
              <a:xfrm>
                <a:off x="7296796" y="1185793"/>
                <a:ext cx="2158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transition conditions</a:t>
                </a:r>
                <a:endParaRPr lang="en-GB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8" name="Connettore 2 57"/>
              <p:cNvCxnSpPr/>
              <p:nvPr/>
            </p:nvCxnSpPr>
            <p:spPr>
              <a:xfrm flipH="1">
                <a:off x="6973434" y="1550653"/>
                <a:ext cx="878618" cy="43369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Ovale 60"/>
          <p:cNvSpPr/>
          <p:nvPr/>
        </p:nvSpPr>
        <p:spPr>
          <a:xfrm>
            <a:off x="1714406" y="2756412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IDLE</a:t>
            </a:r>
            <a:endParaRPr lang="it-IT" sz="1100" b="1" dirty="0">
              <a:solidFill>
                <a:srgbClr val="FF0000"/>
              </a:solidFill>
            </a:endParaRPr>
          </a:p>
        </p:txBody>
      </p:sp>
      <p:sp>
        <p:nvSpPr>
          <p:cNvPr id="62" name="Ovale 61"/>
          <p:cNvSpPr/>
          <p:nvPr/>
        </p:nvSpPr>
        <p:spPr>
          <a:xfrm>
            <a:off x="2056936" y="39335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EDGE</a:t>
            </a:r>
            <a:endParaRPr lang="it-IT" sz="1000" b="1" dirty="0">
              <a:solidFill>
                <a:srgbClr val="FF0000"/>
              </a:solidFill>
            </a:endParaRPr>
          </a:p>
        </p:txBody>
      </p:sp>
      <p:sp>
        <p:nvSpPr>
          <p:cNvPr id="63" name="Ovale 62"/>
          <p:cNvSpPr/>
          <p:nvPr/>
        </p:nvSpPr>
        <p:spPr>
          <a:xfrm>
            <a:off x="1801541" y="51477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VETO</a:t>
            </a:r>
            <a:endParaRPr lang="it-IT" sz="1000" b="1" dirty="0">
              <a:solidFill>
                <a:srgbClr val="FF0000"/>
              </a:solidFill>
            </a:endParaRPr>
          </a:p>
        </p:txBody>
      </p:sp>
      <p:cxnSp>
        <p:nvCxnSpPr>
          <p:cNvPr id="65" name="Connettore 7 64"/>
          <p:cNvCxnSpPr>
            <a:stCxn id="61" idx="6"/>
            <a:endCxn id="62" idx="0"/>
          </p:cNvCxnSpPr>
          <p:nvPr/>
        </p:nvCxnSpPr>
        <p:spPr>
          <a:xfrm flipH="1">
            <a:off x="2506321" y="3183022"/>
            <a:ext cx="106854" cy="750575"/>
          </a:xfrm>
          <a:prstGeom prst="curvedConnector4">
            <a:avLst>
              <a:gd name="adj1" fmla="val -213937"/>
              <a:gd name="adj2" fmla="val 78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7 66"/>
          <p:cNvCxnSpPr>
            <a:stCxn id="61" idx="1"/>
            <a:endCxn id="61" idx="7"/>
          </p:cNvCxnSpPr>
          <p:nvPr/>
        </p:nvCxnSpPr>
        <p:spPr>
          <a:xfrm rot="5400000" flipH="1" flipV="1">
            <a:off x="2163790" y="2563601"/>
            <a:ext cx="12700" cy="635525"/>
          </a:xfrm>
          <a:prstGeom prst="curvedConnector3">
            <a:avLst>
              <a:gd name="adj1" fmla="val 5633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7 73"/>
          <p:cNvCxnSpPr>
            <a:stCxn id="63" idx="3"/>
            <a:endCxn id="61" idx="2"/>
          </p:cNvCxnSpPr>
          <p:nvPr/>
        </p:nvCxnSpPr>
        <p:spPr>
          <a:xfrm rot="5400000" flipH="1">
            <a:off x="477263" y="4420166"/>
            <a:ext cx="2693044" cy="218757"/>
          </a:xfrm>
          <a:prstGeom prst="curvedConnector4">
            <a:avLst>
              <a:gd name="adj1" fmla="val -13128"/>
              <a:gd name="adj2" fmla="val 635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7 76"/>
          <p:cNvCxnSpPr>
            <a:stCxn id="62" idx="3"/>
          </p:cNvCxnSpPr>
          <p:nvPr/>
        </p:nvCxnSpPr>
        <p:spPr>
          <a:xfrm rot="5400000">
            <a:off x="1846717" y="4855145"/>
            <a:ext cx="535120" cy="148562"/>
          </a:xfrm>
          <a:prstGeom prst="curvedConnector3">
            <a:avLst>
              <a:gd name="adj1" fmla="val -5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269576" y="288194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38606" y="1510336"/>
            <a:ext cx="3044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Tipical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2800" dirty="0"/>
              <a:t>:</a:t>
            </a:r>
            <a:endParaRPr lang="en-GB" sz="28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69576" y="2572014"/>
            <a:ext cx="3442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Controllers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 </a:t>
            </a:r>
            <a:r>
              <a:rPr lang="it-IT" dirty="0" err="1"/>
              <a:t>recognitions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formatters</a:t>
            </a:r>
            <a:r>
              <a:rPr lang="it-IT" dirty="0"/>
              <a:t> and </a:t>
            </a:r>
            <a:r>
              <a:rPr lang="it-IT" dirty="0" err="1"/>
              <a:t>parsing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0391BC85-21E3-4896-A33E-AA50F5ACD5D2}"/>
              </a:ext>
            </a:extLst>
          </p:cNvPr>
          <p:cNvSpPr txBox="1"/>
          <p:nvPr/>
        </p:nvSpPr>
        <p:spPr>
          <a:xfrm>
            <a:off x="5471573" y="925409"/>
            <a:ext cx="5415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Nel mondo del FW trova tantissime applicazioni</a:t>
            </a:r>
            <a:br>
              <a:rPr lang="it-IT" sz="2000" b="1" dirty="0">
                <a:latin typeface="+mj-lt"/>
              </a:rPr>
            </a:br>
            <a:endParaRPr lang="it-IT" sz="20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Per esempio noi che facciamo acquisizione dati da rivelatori, spesso ci troviamo a dover impacchettare i dati in frame, strutture e la FSM è assolutamente perfetta</a:t>
            </a:r>
            <a:br>
              <a:rPr lang="it-IT" sz="2000" dirty="0"/>
            </a:b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FF01-2E19-4E4A-B4A4-5369F64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7" y="3850640"/>
            <a:ext cx="3291073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D1EA-FE8B-410A-88FF-AAD00436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73" y="3175161"/>
            <a:ext cx="5897987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6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62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52989" y="2044005"/>
            <a:ext cx="90990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Black" panose="020B0A04020102020204" pitchFamily="34" charset="0"/>
              </a:rPr>
              <a:t>Mealy vs. Moore </a:t>
            </a:r>
            <a:r>
              <a:rPr lang="en-US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Styles</a:t>
            </a:r>
          </a:p>
          <a:p>
            <a:r>
              <a:rPr lang="en-US" sz="1400" dirty="0"/>
              <a:t>Mealy  state-machine determines the output values based on both the current state </a:t>
            </a:r>
            <a:r>
              <a:rPr lang="en-US" sz="1400" dirty="0" err="1"/>
              <a:t>state</a:t>
            </a:r>
            <a:r>
              <a:rPr lang="en-US" sz="1400" dirty="0"/>
              <a:t> as well as the inputs to the state-machine, whereas Moore determines its outputs solely on the state. 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Arial Black" panose="020B0A04020102020204" pitchFamily="34" charset="0"/>
              </a:rPr>
              <a:t>One-hot vs. Binary 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Encoding</a:t>
            </a:r>
            <a:endParaRPr lang="en-US" sz="1400" dirty="0"/>
          </a:p>
          <a:p>
            <a:r>
              <a:rPr lang="en-US" sz="1400" dirty="0"/>
              <a:t>There are several encoding methods for state-machine design however the two most popular for FPGA or CPLD design are binary and one-hot. </a:t>
            </a:r>
          </a:p>
          <a:p>
            <a:endParaRPr lang="en-US" sz="1400" dirty="0"/>
          </a:p>
          <a:p>
            <a:r>
              <a:rPr lang="en-US" sz="1600" b="1" dirty="0">
                <a:latin typeface="Arial Black" panose="020B0A04020102020204" pitchFamily="34" charset="0"/>
              </a:rPr>
              <a:t>Safe vs. Fast </a:t>
            </a:r>
            <a:endParaRPr lang="en-US" sz="1400" dirty="0"/>
          </a:p>
          <a:p>
            <a:r>
              <a:rPr lang="en-US" sz="1400" dirty="0"/>
              <a:t>When coding a state-machine, there are two generally conflicting goals that must be understood, safe vs. fast.  A safe state-machine implementation  claims more logic resources.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89" y="3951486"/>
            <a:ext cx="2066925" cy="2333625"/>
          </a:xfrm>
          <a:prstGeom prst="rect">
            <a:avLst/>
          </a:prstGeom>
        </p:spPr>
      </p:pic>
      <p:sp>
        <p:nvSpPr>
          <p:cNvPr id="6" name="Titolo 13">
            <a:extLst>
              <a:ext uri="{FF2B5EF4-FFF2-40B4-BE49-F238E27FC236}">
                <a16:creationId xmlns:a16="http://schemas.microsoft.com/office/drawing/2014/main" id="{4AEB7FCF-B06D-4C7F-82C1-BEE7FD18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0" y="62398"/>
            <a:ext cx="6158170" cy="852002"/>
          </a:xfrm>
        </p:spPr>
        <p:txBody>
          <a:bodyPr>
            <a:normAutofit fontScale="90000"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00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817772" y="1655301"/>
            <a:ext cx="4823626" cy="4399811"/>
            <a:chOff x="2817772" y="1655301"/>
            <a:chExt cx="4823626" cy="4399811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737" y="1655301"/>
              <a:ext cx="4800661" cy="4390348"/>
            </a:xfrm>
            <a:prstGeom prst="rect">
              <a:avLst/>
            </a:prstGeom>
          </p:spPr>
        </p:pic>
        <p:sp>
          <p:nvSpPr>
            <p:cNvPr id="7" name="Rettangolo 6"/>
            <p:cNvSpPr/>
            <p:nvPr/>
          </p:nvSpPr>
          <p:spPr>
            <a:xfrm>
              <a:off x="2817772" y="1664764"/>
              <a:ext cx="4800661" cy="439034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" name="CasellaDiTesto 7"/>
          <p:cNvSpPr txBox="1"/>
          <p:nvPr/>
        </p:nvSpPr>
        <p:spPr>
          <a:xfrm>
            <a:off x="8372495" y="1646290"/>
            <a:ext cx="20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 Black" panose="020B0A04020102020204" pitchFamily="34" charset="0"/>
              </a:rPr>
              <a:t>FSM with </a:t>
            </a:r>
            <a:br>
              <a:rPr lang="it-IT" b="1" dirty="0">
                <a:latin typeface="Arial Black" panose="020B0A04020102020204" pitchFamily="34" charset="0"/>
              </a:rPr>
            </a:br>
            <a:r>
              <a:rPr lang="it-IT" b="1" dirty="0">
                <a:latin typeface="Arial Black" panose="020B0A04020102020204" pitchFamily="34" charset="0"/>
              </a:rPr>
              <a:t>16 </a:t>
            </a:r>
            <a:r>
              <a:rPr lang="it-IT" b="1" dirty="0" err="1">
                <a:latin typeface="Arial Black" panose="020B0A04020102020204" pitchFamily="34" charset="0"/>
              </a:rPr>
              <a:t>states</a:t>
            </a:r>
            <a:endParaRPr lang="it-IT" b="1" dirty="0">
              <a:latin typeface="Arial Black" panose="020B0A040201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TAP Controller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8706367" y="3078506"/>
            <a:ext cx="2133059" cy="3108280"/>
            <a:chOff x="8706367" y="3078506"/>
            <a:chExt cx="2133059" cy="3108280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367" y="3447838"/>
              <a:ext cx="2133059" cy="2738948"/>
            </a:xfrm>
            <a:prstGeom prst="rect">
              <a:avLst/>
            </a:prstGeom>
          </p:spPr>
        </p:pic>
        <p:sp>
          <p:nvSpPr>
            <p:cNvPr id="4" name="CasellaDiTesto 3"/>
            <p:cNvSpPr txBox="1"/>
            <p:nvPr/>
          </p:nvSpPr>
          <p:spPr>
            <a:xfrm>
              <a:off x="9524645" y="3078506"/>
              <a:ext cx="64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JTAG</a:t>
              </a:r>
              <a:endParaRPr lang="en-GB" b="1" dirty="0"/>
            </a:p>
          </p:txBody>
        </p:sp>
      </p:grpSp>
      <p:sp>
        <p:nvSpPr>
          <p:cNvPr id="12" name="Titolo 13">
            <a:extLst>
              <a:ext uri="{FF2B5EF4-FFF2-40B4-BE49-F238E27FC236}">
                <a16:creationId xmlns:a16="http://schemas.microsoft.com/office/drawing/2014/main" id="{8A3D03A7-405B-464D-AFA8-74F9A080A6B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LCD Controller</a:t>
            </a:r>
          </a:p>
        </p:txBody>
      </p:sp>
      <p:pic>
        <p:nvPicPr>
          <p:cNvPr id="2052" name="Picture 4" descr="https://eewiki.net/download/attachments/4096079/lcd_controller_state_diagram_new.JPG?version=1&amp;modificationDate=133962007695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7" y="1469262"/>
            <a:ext cx="64103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ewiki.net/download/attachments/4096079/lcd_controller_block.jpg?version=2&amp;modificationDate=1326917567433&amp;api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7" y="4069755"/>
            <a:ext cx="3792151" cy="14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734637" y="6378947"/>
            <a:ext cx="393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https://eewiki.net/pages/viewpage.action?pageId=4096079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63AE4FA5-EE32-4F5B-8094-6124C015D056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95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I2C Controller</a:t>
            </a:r>
          </a:p>
        </p:txBody>
      </p:sp>
      <p:pic>
        <p:nvPicPr>
          <p:cNvPr id="1026" name="Picture 2" descr="https://www.eewiki.net/download/attachments/10125324/i2c_master_state_diagram.JPG?version=2&amp;modificationDate=140329558709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20" y="1241204"/>
            <a:ext cx="4143148" cy="49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wiki.net/download/attachments/10125324/i2c_master_block_diagram.JPG?version=2&amp;modificationDate=1354048433007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5" y="2168908"/>
            <a:ext cx="3206119" cy="15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854723" y="6471279"/>
            <a:ext cx="400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https://eewiki.net/pages/viewpage.action?pageId=10125324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A631F3FF-2235-4430-8DCE-FC997230A625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26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08778" y="5706120"/>
            <a:ext cx="1143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Una parte combinatoria e una sequenziale contenente una memoria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2243077"/>
            <a:ext cx="8391525" cy="257175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8857" y="2917371"/>
            <a:ext cx="1509486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6227194" y="2795980"/>
            <a:ext cx="1509486" cy="201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8531902" y="2795980"/>
            <a:ext cx="2700359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/>
          <p:cNvSpPr txBox="1"/>
          <p:nvPr/>
        </p:nvSpPr>
        <p:spPr>
          <a:xfrm>
            <a:off x="8845003" y="1797147"/>
            <a:ext cx="181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MOORE FSM</a:t>
            </a:r>
            <a:endParaRPr lang="en-GB" sz="24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26134" y="131351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next_state</a:t>
            </a:r>
            <a:r>
              <a:rPr lang="it-IT" b="1" dirty="0"/>
              <a:t>(NS)</a:t>
            </a:r>
            <a:endParaRPr lang="en-GB" b="1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931743" y="1741819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5118" y="105456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present_state</a:t>
            </a:r>
            <a:r>
              <a:rPr lang="it-IT" b="1" dirty="0"/>
              <a:t> (PS)</a:t>
            </a:r>
            <a:endParaRPr lang="en-GB" b="1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8260727" y="1482876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3">
            <a:extLst>
              <a:ext uri="{FF2B5EF4-FFF2-40B4-BE49-F238E27FC236}">
                <a16:creationId xmlns:a16="http://schemas.microsoft.com/office/drawing/2014/main" id="{BB0804B4-0181-4C3F-984C-F12881EA344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</a:t>
            </a:r>
            <a:br>
              <a:rPr lang="en-US" b="1" cap="small" dirty="0">
                <a:latin typeface="+mn-lt"/>
                <a:ea typeface="+mn-ea"/>
                <a:cs typeface="+mn-cs"/>
              </a:rPr>
            </a:br>
            <a:r>
              <a:rPr lang="en-US" sz="2600" b="1" cap="small" dirty="0">
                <a:latin typeface="+mn-lt"/>
                <a:ea typeface="+mn-ea"/>
                <a:cs typeface="+mn-cs"/>
              </a:rPr>
              <a:t>la </a:t>
            </a:r>
            <a:r>
              <a:rPr lang="en-US" sz="2600" b="1" cap="small" dirty="0" err="1">
                <a:latin typeface="+mn-lt"/>
                <a:ea typeface="+mn-ea"/>
                <a:cs typeface="+mn-cs"/>
              </a:rPr>
              <a:t>Struttura</a:t>
            </a:r>
            <a:r>
              <a:rPr lang="en-US" sz="2600" b="1" cap="small" dirty="0">
                <a:latin typeface="+mn-lt"/>
                <a:ea typeface="+mn-ea"/>
                <a:cs typeface="+mn-cs"/>
              </a:rPr>
              <a:t>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B16D-C7EB-4743-BB19-08E8A3CF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586513" y="2979057"/>
            <a:ext cx="2080293" cy="27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olo 13">
            <a:extLst>
              <a:ext uri="{FF2B5EF4-FFF2-40B4-BE49-F238E27FC236}">
                <a16:creationId xmlns:a16="http://schemas.microsoft.com/office/drawing/2014/main" id="{934F2294-79FD-45EE-87C0-A0F2B7B26610}"/>
              </a:ext>
            </a:extLst>
          </p:cNvPr>
          <p:cNvSpPr txBox="1">
            <a:spLocks/>
          </p:cNvSpPr>
          <p:nvPr/>
        </p:nvSpPr>
        <p:spPr>
          <a:xfrm>
            <a:off x="6096000" y="240393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973943" y="3928383"/>
            <a:ext cx="4122057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2126343" y="4022727"/>
            <a:ext cx="4122057" cy="24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3875314" y="6632573"/>
            <a:ext cx="5268686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olo 13"/>
          <p:cNvSpPr txBox="1">
            <a:spLocks/>
          </p:cNvSpPr>
          <p:nvPr/>
        </p:nvSpPr>
        <p:spPr>
          <a:xfrm>
            <a:off x="5415307" y="2454052"/>
            <a:ext cx="5691166" cy="832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Template FSM</a:t>
            </a:r>
            <a:endParaRPr lang="en-GB" sz="40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3C263DAB-C88A-4CC9-8925-C6F6E76E1130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9615-956F-4D94-A8D3-7AA0AB81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6" y="983916"/>
            <a:ext cx="4210249" cy="5888934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2C246AFE-913F-436F-9BA6-5F9823C92AAD}"/>
              </a:ext>
            </a:extLst>
          </p:cNvPr>
          <p:cNvSpPr txBox="1"/>
          <p:nvPr/>
        </p:nvSpPr>
        <p:spPr>
          <a:xfrm>
            <a:off x="5061634" y="5361710"/>
            <a:ext cx="6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rial Black" panose="020B0A04020102020204" pitchFamily="34" charset="0"/>
              </a:rPr>
              <a:t>Vivado</a:t>
            </a:r>
            <a:r>
              <a:rPr lang="it-IT" sz="2400" b="1" dirty="0">
                <a:latin typeface="Arial Black" panose="020B0A04020102020204" pitchFamily="34" charset="0"/>
              </a:rPr>
              <a:t>, </a:t>
            </a:r>
            <a:r>
              <a:rPr lang="it-IT" sz="2400" b="1" dirty="0" err="1">
                <a:latin typeface="Arial Black" panose="020B0A04020102020204" pitchFamily="34" charset="0"/>
              </a:rPr>
              <a:t>Quartus</a:t>
            </a:r>
            <a:r>
              <a:rPr lang="it-IT" sz="2400" b="1" dirty="0">
                <a:latin typeface="Arial Black" panose="020B0A04020102020204" pitchFamily="34" charset="0"/>
              </a:rPr>
              <a:t> offrono template già pronti per chi non si ricorda la sintassi</a:t>
            </a:r>
          </a:p>
        </p:txBody>
      </p:sp>
    </p:spTree>
    <p:extLst>
      <p:ext uri="{BB962C8B-B14F-4D97-AF65-F5344CB8AC3E}">
        <p14:creationId xmlns:p14="http://schemas.microsoft.com/office/powerpoint/2010/main" val="40169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7746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7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project_7_Esempio FSM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BDAD-2A24-4D07-AD51-2871997D0AF9}"/>
              </a:ext>
            </a:extLst>
          </p:cNvPr>
          <p:cNvSpPr txBox="1"/>
          <p:nvPr/>
        </p:nvSpPr>
        <p:spPr>
          <a:xfrm>
            <a:off x="7950612" y="1945178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piccolo controller e guardiamo che succede in hardware e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3107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Che cos’è un </a:t>
            </a:r>
            <a:r>
              <a:rPr lang="it-IT" b="1" dirty="0"/>
              <a:t>linguaggio HDL</a:t>
            </a:r>
            <a:r>
              <a:rPr lang="it-IT" dirty="0"/>
              <a:t>? </a:t>
            </a:r>
          </a:p>
          <a:p>
            <a:r>
              <a:rPr lang="it-IT" dirty="0"/>
              <a:t>E’ un linguaggio </a:t>
            </a:r>
            <a:r>
              <a:rPr lang="it-IT" b="1" dirty="0"/>
              <a:t>nato inizialmente per fare documentazione </a:t>
            </a:r>
            <a:r>
              <a:rPr lang="it-IT" dirty="0"/>
              <a:t>dei sistemi hardware, descrivendo in maniera semplice le azioni svolte da un circuito.</a:t>
            </a:r>
          </a:p>
          <a:p>
            <a:r>
              <a:rPr lang="it-IT" dirty="0"/>
              <a:t>A differenza di un linguaggio software* è nato per </a:t>
            </a:r>
            <a:r>
              <a:rPr lang="it-IT" b="1" dirty="0"/>
              <a:t>descrivere azioni </a:t>
            </a:r>
            <a:r>
              <a:rPr lang="it-IT" dirty="0"/>
              <a:t>che possono avvenire in maniera parallela, </a:t>
            </a:r>
            <a:r>
              <a:rPr lang="it-IT" b="1" dirty="0"/>
              <a:t>in maniera concorrente</a:t>
            </a:r>
            <a:r>
              <a:rPr lang="it-IT" dirty="0"/>
              <a:t>…</a:t>
            </a:r>
          </a:p>
          <a:p>
            <a:r>
              <a:rPr lang="it-IT" dirty="0"/>
              <a:t>In un linguaggio HDL trovano spazio definizioni di tipi di variabili in grado di definire gli stati interni di un circuito </a:t>
            </a:r>
          </a:p>
          <a:p>
            <a:r>
              <a:rPr lang="it-IT" dirty="0"/>
              <a:t>In seguito questi linguaggi vennero usati per simulare il comportamento dei circuiti…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9E66B-9713-4A88-AF03-EEE910BD7CC6}"/>
              </a:ext>
            </a:extLst>
          </p:cNvPr>
          <p:cNvSpPr txBox="1"/>
          <p:nvPr/>
        </p:nvSpPr>
        <p:spPr>
          <a:xfrm>
            <a:off x="1046783" y="6311900"/>
            <a:ext cx="11006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Vediamo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succede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Verilog…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67701" y="386972"/>
            <a:ext cx="60168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create_project</a:t>
            </a: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CMOD_FSM0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target_language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simulator_language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3" name="Ovale 2"/>
          <p:cNvSpPr/>
          <p:nvPr/>
        </p:nvSpPr>
        <p:spPr>
          <a:xfrm>
            <a:off x="3165230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S0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" name="Ovale 3"/>
          <p:cNvSpPr/>
          <p:nvPr/>
        </p:nvSpPr>
        <p:spPr>
          <a:xfrm>
            <a:off x="4828232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S1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Ovale 4"/>
          <p:cNvSpPr/>
          <p:nvPr/>
        </p:nvSpPr>
        <p:spPr>
          <a:xfrm>
            <a:off x="6797429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S2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01</a:t>
            </a:r>
          </a:p>
        </p:txBody>
      </p:sp>
      <p:sp>
        <p:nvSpPr>
          <p:cNvPr id="6" name="Ovale 5"/>
          <p:cNvSpPr/>
          <p:nvPr/>
        </p:nvSpPr>
        <p:spPr>
          <a:xfrm>
            <a:off x="8288772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S3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" name="Connettore 7 14"/>
          <p:cNvCxnSpPr>
            <a:stCxn id="6" idx="4"/>
            <a:endCxn id="3" idx="4"/>
          </p:cNvCxnSpPr>
          <p:nvPr/>
        </p:nvCxnSpPr>
        <p:spPr>
          <a:xfrm rot="5400000">
            <a:off x="6176386" y="2454153"/>
            <a:ext cx="12700" cy="5123542"/>
          </a:xfrm>
          <a:prstGeom prst="curvedConnector3">
            <a:avLst>
              <a:gd name="adj1" fmla="val 101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7 18"/>
          <p:cNvCxnSpPr>
            <a:stCxn id="3" idx="0"/>
            <a:endCxn id="4" idx="0"/>
          </p:cNvCxnSpPr>
          <p:nvPr/>
        </p:nvCxnSpPr>
        <p:spPr>
          <a:xfrm rot="5400000" flipH="1" flipV="1">
            <a:off x="4232811" y="3117898"/>
            <a:ext cx="426610" cy="1663002"/>
          </a:xfrm>
          <a:prstGeom prst="curvedConnector3">
            <a:avLst>
              <a:gd name="adj1" fmla="val 245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7 21"/>
          <p:cNvCxnSpPr>
            <a:stCxn id="4" idx="0"/>
            <a:endCxn id="5" idx="0"/>
          </p:cNvCxnSpPr>
          <p:nvPr/>
        </p:nvCxnSpPr>
        <p:spPr>
          <a:xfrm rot="5400000" flipH="1" flipV="1">
            <a:off x="6262215" y="2751496"/>
            <a:ext cx="12700" cy="1969197"/>
          </a:xfrm>
          <a:prstGeom prst="curvedConnector3">
            <a:avLst>
              <a:gd name="adj1" fmla="val 5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>
          <a:xfrm rot="16200000" flipH="1">
            <a:off x="7779180" y="3171430"/>
            <a:ext cx="426610" cy="1491343"/>
          </a:xfrm>
          <a:prstGeom prst="curvedConnector3">
            <a:avLst>
              <a:gd name="adj1" fmla="val -5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8880064" y="305746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sequence: </a:t>
            </a:r>
            <a:br>
              <a:rPr lang="en-GB" dirty="0"/>
            </a:br>
            <a:r>
              <a:rPr lang="en-GB" dirty="0"/>
              <a:t>…0,2,1,3,0,2,….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464418" y="6334780"/>
            <a:ext cx="216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CMOD_FSM0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32CEC-10E1-4119-953D-1456AE56D7AD}"/>
              </a:ext>
            </a:extLst>
          </p:cNvPr>
          <p:cNvSpPr txBox="1"/>
          <p:nvPr/>
        </p:nvSpPr>
        <p:spPr>
          <a:xfrm>
            <a:off x="295412" y="5547698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Voglio costruire una FSM che emetta in uscita la predeterminata sequenza di numeri</a:t>
            </a:r>
          </a:p>
        </p:txBody>
      </p:sp>
    </p:spTree>
    <p:extLst>
      <p:ext uri="{BB962C8B-B14F-4D97-AF65-F5344CB8AC3E}">
        <p14:creationId xmlns:p14="http://schemas.microsoft.com/office/powerpoint/2010/main" val="5487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C0DB8-8E77-45E1-85C4-BA048D1E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" y="0"/>
            <a:ext cx="6633454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09A6D5-4C66-46C3-8297-B147137C2782}"/>
              </a:ext>
            </a:extLst>
          </p:cNvPr>
          <p:cNvCxnSpPr>
            <a:cxnSpLocks/>
          </p:cNvCxnSpPr>
          <p:nvPr/>
        </p:nvCxnSpPr>
        <p:spPr>
          <a:xfrm flipH="1">
            <a:off x="3674533" y="790887"/>
            <a:ext cx="2737235" cy="1156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E4419C-60EC-4C34-A707-AF20E526F1DE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introduciamo un nuovo costrutto che si chiama </a:t>
            </a:r>
            <a:r>
              <a:rPr lang="it-IT" b="1" dirty="0"/>
              <a:t>CASE</a:t>
            </a:r>
            <a:r>
              <a:rPr lang="it-IT" dirty="0"/>
              <a:t>.  Sarà il cuore della nostra FSM</a:t>
            </a:r>
          </a:p>
        </p:txBody>
      </p:sp>
    </p:spTree>
    <p:extLst>
      <p:ext uri="{BB962C8B-B14F-4D97-AF65-F5344CB8AC3E}">
        <p14:creationId xmlns:p14="http://schemas.microsoft.com/office/powerpoint/2010/main" val="24220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D1A21D-A878-4790-97F9-DB8EA94B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42333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8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 approfondire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https://fpgatutorial.com/</a:t>
            </a:r>
            <a:endParaRPr lang="it-IT" dirty="0"/>
          </a:p>
          <a:p>
            <a:r>
              <a:rPr lang="it-IT" dirty="0">
                <a:hlinkClick r:id="rId3"/>
              </a:rPr>
              <a:t>https://verificationguide.com/</a:t>
            </a:r>
            <a:endParaRPr lang="it-IT" dirty="0"/>
          </a:p>
          <a:p>
            <a:r>
              <a:rPr lang="it-IT" dirty="0">
                <a:hlinkClick r:id="rId4"/>
              </a:rPr>
              <a:t>https://www.doulos.com/knowhow/systemverilog/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32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B8A2A-857C-4511-AA08-C9326EC7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b="1" dirty="0"/>
              <a:t>Backup slides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CB14B-C239-4EEB-BDA2-56D3C139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7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4BC3-0D59-4CAE-B57E-70F5A1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968-A65B-4CCE-B7FB-51678C5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96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178861"/>
            <a:ext cx="50196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00B0C-DF09-49E4-8781-0E6A3C2061DC}"/>
              </a:ext>
            </a:extLst>
          </p:cNvPr>
          <p:cNvSpPr txBox="1"/>
          <p:nvPr/>
        </p:nvSpPr>
        <p:spPr>
          <a:xfrm>
            <a:off x="5029200" y="5025802"/>
            <a:ext cx="5019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-7-4 =   (-7)     1001 +</a:t>
            </a:r>
            <a:br>
              <a:rPr lang="it-IT" sz="2800" b="1" dirty="0"/>
            </a:br>
            <a:r>
              <a:rPr lang="it-IT" sz="2800" b="1" dirty="0"/>
              <a:t>	 (-4) 	 1100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1|0101 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B62-53B7-4B0B-8CD2-EA95A2FFBC76}"/>
              </a:ext>
            </a:extLst>
          </p:cNvPr>
          <p:cNvSpPr txBox="1"/>
          <p:nvPr/>
        </p:nvSpPr>
        <p:spPr>
          <a:xfrm>
            <a:off x="1080016" y="5108393"/>
            <a:ext cx="3525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10-7 = (10)     1010 +</a:t>
            </a:r>
            <a:br>
              <a:rPr lang="it-IT" sz="2800" b="1" dirty="0"/>
            </a:br>
            <a:r>
              <a:rPr lang="it-IT" sz="2800" b="1" dirty="0"/>
              <a:t>	 (-7) 	1001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1|0011  	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918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7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2" y="1440686"/>
            <a:ext cx="952546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Duplicated</a:t>
            </a:r>
            <a:r>
              <a:rPr lang="it-IT" dirty="0"/>
              <a:t> [448][26]</a:t>
            </a:r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7721600" y="3470222"/>
            <a:ext cx="1088571" cy="23664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8" y="5836721"/>
            <a:ext cx="7467600" cy="8477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8" y="1489432"/>
            <a:ext cx="5095875" cy="61912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5290457" y="2318624"/>
            <a:ext cx="1574800" cy="622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963681" y="2766249"/>
            <a:ext cx="195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master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703417" y="3245821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Duplicated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slave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BE22-2330-4C08-86AA-F09816B5CE3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8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EE2CB99-6445-4A33-8893-B013E5B9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Arcadia chip simulation and verification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0ED601-5494-4C55-BFDF-B66EF851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C84D-A15D-4F25-8CCA-95BC8AF45E76}" type="slidenum">
              <a:rPr lang="it-IT" smtClean="0"/>
              <a:t>78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3B2860-AB02-4A62-844E-EA261B3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" y="430402"/>
            <a:ext cx="11881607" cy="27051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FB3529-BCD2-491D-9AF0-47B421A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79" y="3261221"/>
            <a:ext cx="3523268" cy="3429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3ECAF-053C-4538-A581-C29769B5D430}"/>
              </a:ext>
            </a:extLst>
          </p:cNvPr>
          <p:cNvSpPr txBox="1"/>
          <p:nvPr/>
        </p:nvSpPr>
        <p:spPr>
          <a:xfrm>
            <a:off x="5687736" y="4652555"/>
            <a:ext cx="527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” pixels send out 2 hits, the white just one,</a:t>
            </a:r>
          </a:p>
          <a:p>
            <a:pPr algn="ctr"/>
            <a:r>
              <a:rPr lang="en-US" dirty="0"/>
              <a:t>but they all share the same timestamp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D1942B-7D9C-44AB-B85B-A69BD5155DAA}"/>
              </a:ext>
            </a:extLst>
          </p:cNvPr>
          <p:cNvCxnSpPr>
            <a:cxnSpLocks/>
          </p:cNvCxnSpPr>
          <p:nvPr/>
        </p:nvCxnSpPr>
        <p:spPr>
          <a:xfrm>
            <a:off x="5654180" y="1082180"/>
            <a:ext cx="21391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14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0F3EF3-55EB-4304-89C9-4B036BB3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287"/>
            <a:ext cx="10344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Intanto una cosa fondamentale: il </a:t>
            </a:r>
            <a:r>
              <a:rPr lang="it-IT" dirty="0" err="1"/>
              <a:t>Verilog</a:t>
            </a:r>
            <a:r>
              <a:rPr lang="it-IT" dirty="0"/>
              <a:t> è </a:t>
            </a:r>
            <a:r>
              <a:rPr lang="it-IT" b="1" dirty="0"/>
              <a:t>case sensitive</a:t>
            </a:r>
          </a:p>
          <a:p>
            <a:r>
              <a:rPr lang="it-IT" dirty="0"/>
              <a:t>L’unità di base del </a:t>
            </a:r>
            <a:r>
              <a:rPr lang="it-IT" dirty="0" err="1"/>
              <a:t>Verilog</a:t>
            </a:r>
            <a:r>
              <a:rPr lang="it-IT" dirty="0"/>
              <a:t> è 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</a:p>
          <a:p>
            <a:r>
              <a:rPr lang="it-IT" dirty="0"/>
              <a:t>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  <a:r>
              <a:rPr lang="it-IT" dirty="0"/>
              <a:t> descrive la funzione o il comportamento di un circuito esprimendone ingressi e uscite. (N.B. Può anche non avere nessun I/O).</a:t>
            </a:r>
          </a:p>
          <a:p>
            <a:r>
              <a:rPr lang="it-IT" dirty="0"/>
              <a:t>E’ possibile invocare moduli all’interno di altri moduli costruendo una sorta di gerarchia dei vari moduli. E’ un comportamento simile a quello che si vede ne VHDL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0699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resta il tipo </a:t>
            </a:r>
            <a:r>
              <a:rPr lang="it-IT" b="1" dirty="0"/>
              <a:t>reg</a:t>
            </a:r>
            <a:r>
              <a:rPr lang="it-IT" dirty="0"/>
              <a:t> e vengono introdotti anche altri tipi sempre a 4 valori.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998D19-2AB0-43C2-91FB-8A2F84E4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3" y="3111497"/>
            <a:ext cx="9353550" cy="196215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40774" y="4092572"/>
            <a:ext cx="462116" cy="156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logic</a:t>
            </a:r>
            <a:r>
              <a:rPr lang="it-IT" dirty="0"/>
              <a:t> è identico a </a:t>
            </a:r>
            <a:r>
              <a:rPr lang="it-IT" b="1" dirty="0"/>
              <a:t>reg</a:t>
            </a:r>
            <a:r>
              <a:rPr lang="it-IT" dirty="0"/>
              <a:t> ma almeno così è più comprensibile e non si pensa ad un «registro»</a:t>
            </a:r>
          </a:p>
        </p:txBody>
      </p:sp>
    </p:spTree>
    <p:extLst>
      <p:ext uri="{BB962C8B-B14F-4D97-AF65-F5344CB8AC3E}">
        <p14:creationId xmlns:p14="http://schemas.microsoft.com/office/powerpoint/2010/main" val="820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vengono anche introdotti tipi non </a:t>
            </a:r>
            <a:r>
              <a:rPr lang="it-IT" dirty="0" err="1"/>
              <a:t>integer</a:t>
            </a:r>
            <a:r>
              <a:rPr lang="it-IT" dirty="0"/>
              <a:t>, utilissimi in determinati processi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Personalmente ho impiegato spesso il tipo </a:t>
            </a:r>
            <a:r>
              <a:rPr lang="it-IT" b="1" dirty="0"/>
              <a:t>time </a:t>
            </a:r>
            <a:r>
              <a:rPr lang="it-IT" dirty="0"/>
              <a:t>durante le nostre simulazioni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8B9C08-C52B-4C30-8FE0-0B10EB6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3134595"/>
            <a:ext cx="8248650" cy="22955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26026" y="3827911"/>
            <a:ext cx="540774" cy="19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21432-8BCE-4EDB-B572-22DBF420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D06-8A90-449C-B525-2FBD3906780D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6190B-65D6-4BCA-9830-4E6EBE88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D12EBA-B793-44EE-801A-A10ACF1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55FA-E3CD-446A-AD6F-E14E71FD4F83}" type="slidenum">
              <a:rPr lang="zh-TW" altLang="en-US"/>
              <a:pPr/>
              <a:t>82</a:t>
            </a:fld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3F30DA-04AB-4A15-9450-01EC9B9B8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Enumerated types</a:t>
            </a:r>
          </a:p>
          <a:p>
            <a:pPr lvl="1"/>
            <a:r>
              <a:rPr lang="en-US" altLang="zh-TW" b="1" dirty="0" err="1">
                <a:solidFill>
                  <a:schemeClr val="folHlink"/>
                </a:solidFill>
              </a:rPr>
              <a:t>enum</a:t>
            </a:r>
            <a:r>
              <a:rPr lang="en-US" altLang="zh-TW" dirty="0"/>
              <a:t> {red, green, blue} RGB;</a:t>
            </a:r>
          </a:p>
          <a:p>
            <a:r>
              <a:rPr lang="en-US" altLang="zh-TW" dirty="0"/>
              <a:t>Structures e unions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 err="1"/>
              <a:t>Struct</a:t>
            </a:r>
            <a:r>
              <a:rPr lang="en-US" altLang="zh-TW" b="1" dirty="0"/>
              <a:t> </a:t>
            </a:r>
            <a:r>
              <a:rPr lang="en-US" altLang="zh-TW" dirty="0"/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bit</a:t>
            </a:r>
            <a:r>
              <a:rPr lang="en-US" altLang="zh-TW" dirty="0"/>
              <a:t>[15:0 ]opcode;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Logic</a:t>
            </a:r>
            <a:r>
              <a:rPr lang="en-US" altLang="zh-TW" dirty="0"/>
              <a:t>[23:0] address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/>
              <a:t>} IR;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 err="1"/>
              <a:t>IR.opcode</a:t>
            </a:r>
            <a:r>
              <a:rPr lang="en-US" altLang="zh-TW" dirty="0"/>
              <a:t> = 1  or IR = {5, 200}; </a:t>
            </a:r>
            <a:endParaRPr lang="zh-TW" alt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6963506" y="1655426"/>
            <a:ext cx="402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Vengono introdotti anche nuovi tipi di variabili che solitamente vediamo nel C</a:t>
            </a:r>
          </a:p>
        </p:txBody>
      </p:sp>
    </p:spTree>
    <p:extLst>
      <p:ext uri="{BB962C8B-B14F-4D97-AF65-F5344CB8AC3E}">
        <p14:creationId xmlns:p14="http://schemas.microsoft.com/office/powerpoint/2010/main" val="375404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DB341E-8571-4B4E-B1E3-6512448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3945-4532-4F98-90EB-5FC13A343278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82709E-BFFD-4DD4-A276-7D362919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5E7DB-5C28-417E-AFC7-9A327667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771A-A71B-438A-9D61-4E9B5CB4A822}" type="slidenum">
              <a:rPr lang="zh-TW" altLang="en-US"/>
              <a:pPr/>
              <a:t>83</a:t>
            </a:fld>
            <a:endParaRPr lang="en-US" altLang="zh-TW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A6B5C5D-2387-4523-B12D-EACFAC55C0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9423" y="2017714"/>
            <a:ext cx="9592653" cy="2092325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Cambiare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tipo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dato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segno o la </a:t>
            </a:r>
            <a:r>
              <a:rPr lang="en-US" altLang="zh-TW" sz="2400" dirty="0" err="1"/>
              <a:t>dimensione</a:t>
            </a:r>
            <a:r>
              <a:rPr lang="en-US" altLang="zh-TW" sz="2400" dirty="0"/>
              <a:t> di un </a:t>
            </a:r>
            <a:r>
              <a:rPr lang="en-US" altLang="zh-TW" sz="2400" dirty="0" err="1"/>
              <a:t>vettore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implica</a:t>
            </a:r>
            <a:r>
              <a:rPr lang="en-US" altLang="zh-TW" sz="2400" dirty="0"/>
              <a:t> un casting. </a:t>
            </a:r>
          </a:p>
          <a:p>
            <a:r>
              <a:rPr lang="en-US" altLang="zh-TW" sz="2400" dirty="0" err="1"/>
              <a:t>Nel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SystemVerilog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viene</a:t>
            </a:r>
            <a:r>
              <a:rPr lang="en-US" altLang="zh-TW" sz="2400" dirty="0"/>
              <a:t> data </a:t>
            </a:r>
            <a:r>
              <a:rPr lang="en-US" altLang="zh-TW" sz="2400" dirty="0" err="1"/>
              <a:t>questa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capacità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una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sintassi</a:t>
            </a:r>
            <a:r>
              <a:rPr lang="en-US" altLang="zh-TW" sz="2400" dirty="0"/>
              <a:t> un </a:t>
            </a:r>
            <a:r>
              <a:rPr lang="en-US" altLang="zh-TW" sz="2400" dirty="0" err="1"/>
              <a:t>po</a:t>
            </a:r>
            <a:r>
              <a:rPr lang="en-US" altLang="zh-TW" sz="2400" dirty="0"/>
              <a:t>’ </a:t>
            </a:r>
            <a:r>
              <a:rPr lang="en-US" altLang="zh-TW" sz="2400" dirty="0" err="1"/>
              <a:t>particolare</a:t>
            </a:r>
            <a:r>
              <a:rPr lang="en-US" altLang="zh-TW" sz="2400" dirty="0"/>
              <a:t> in </a:t>
            </a:r>
            <a:r>
              <a:rPr lang="en-US" altLang="zh-TW" sz="2400" dirty="0" err="1"/>
              <a:t>grado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mantenere</a:t>
            </a:r>
            <a:r>
              <a:rPr lang="en-US" altLang="zh-TW" sz="2400" dirty="0"/>
              <a:t> la </a:t>
            </a:r>
            <a:r>
              <a:rPr lang="en-US" altLang="zh-TW" sz="2400" dirty="0" err="1"/>
              <a:t>compatibilità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vecchio</a:t>
            </a:r>
            <a:r>
              <a:rPr lang="en-US" altLang="zh-TW" sz="2400" dirty="0"/>
              <a:t> Verilog.</a:t>
            </a:r>
          </a:p>
          <a:p>
            <a:r>
              <a:rPr lang="en-US" altLang="zh-TW" sz="2400" dirty="0" err="1"/>
              <a:t>Può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essere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dinamico</a:t>
            </a:r>
            <a:r>
              <a:rPr lang="en-US" altLang="zh-TW" sz="2400" dirty="0"/>
              <a:t> o </a:t>
            </a:r>
            <a:r>
              <a:rPr lang="en-US" altLang="zh-TW" sz="2400" dirty="0" err="1"/>
              <a:t>statico</a:t>
            </a:r>
            <a:r>
              <a:rPr lang="en-US" altLang="zh-TW" sz="2400" dirty="0"/>
              <a:t>, ma non </a:t>
            </a:r>
            <a:r>
              <a:rPr lang="en-US" altLang="zh-TW" sz="2400" dirty="0" err="1"/>
              <a:t>dirò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nulla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questo</a:t>
            </a:r>
            <a:r>
              <a:rPr lang="en-US" altLang="zh-TW" sz="2400" dirty="0"/>
              <a:t>.</a:t>
            </a:r>
          </a:p>
          <a:p>
            <a:endParaRPr lang="zh-TW" altLang="en-US" sz="24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9656F78-3CBD-41D0-BCFD-4456547F7B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675" y="4378326"/>
            <a:ext cx="7391400" cy="1211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631361" y="1331534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CASTING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303088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i concetti di array e vettori vengono in qualche modo stravolti rispetto al </a:t>
            </a:r>
            <a:r>
              <a:rPr lang="it-IT" dirty="0" err="1"/>
              <a:t>Verilog</a:t>
            </a:r>
            <a:r>
              <a:rPr lang="it-IT" dirty="0"/>
              <a:t> dove erano permessi solo array monodimensionali: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472132-CA09-4C5E-8A4E-515BD9EB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85" y="4181310"/>
            <a:ext cx="3448050" cy="4476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93589F-52D2-4580-B94C-8874CA8D91B5}"/>
              </a:ext>
            </a:extLst>
          </p:cNvPr>
          <p:cNvSpPr txBox="1"/>
          <p:nvPr/>
        </p:nvSpPr>
        <p:spPr>
          <a:xfrm>
            <a:off x="6283490" y="3443679"/>
            <a:ext cx="626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Unpacked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E966968-05D7-4836-832B-3C63E4B7705B}"/>
              </a:ext>
            </a:extLst>
          </p:cNvPr>
          <p:cNvGrpSpPr/>
          <p:nvPr/>
        </p:nvGrpSpPr>
        <p:grpSpPr>
          <a:xfrm>
            <a:off x="2774817" y="3462333"/>
            <a:ext cx="6267388" cy="583136"/>
            <a:chOff x="2715824" y="3254091"/>
            <a:chExt cx="6267388" cy="58313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BEFCD2F-302D-4F78-9B66-CD31977E659F}"/>
                </a:ext>
              </a:extLst>
            </p:cNvPr>
            <p:cNvSpPr txBox="1"/>
            <p:nvPr/>
          </p:nvSpPr>
          <p:spPr>
            <a:xfrm>
              <a:off x="2715824" y="3254091"/>
              <a:ext cx="626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it-IT" dirty="0" err="1"/>
                <a:t>Packed</a:t>
              </a:r>
              <a:r>
                <a:rPr lang="it-IT" dirty="0"/>
                <a:t> </a:t>
              </a:r>
              <a:r>
                <a:rPr lang="it-IT" dirty="0" err="1"/>
                <a:t>dimensions</a:t>
              </a:r>
              <a:endParaRPr lang="it-IT" dirty="0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B0B88D37-3AB8-4E1B-A77E-585C869395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2902" y="3547271"/>
              <a:ext cx="829290" cy="2899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C5FC13-B919-4C73-80F6-8881FFDFF49D}"/>
              </a:ext>
            </a:extLst>
          </p:cNvPr>
          <p:cNvCxnSpPr>
            <a:cxnSpLocks/>
          </p:cNvCxnSpPr>
          <p:nvPr/>
        </p:nvCxnSpPr>
        <p:spPr>
          <a:xfrm flipH="1">
            <a:off x="7077799" y="3771207"/>
            <a:ext cx="217092" cy="484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02308C-102A-4B5C-B260-EEE1E0BC4EB3}"/>
              </a:ext>
            </a:extLst>
          </p:cNvPr>
          <p:cNvSpPr/>
          <p:nvPr/>
        </p:nvSpPr>
        <p:spPr>
          <a:xfrm>
            <a:off x="4857135" y="4181309"/>
            <a:ext cx="1160207" cy="39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5716C65-FE11-4C18-BA67-448696AB69C4}"/>
              </a:ext>
            </a:extLst>
          </p:cNvPr>
          <p:cNvSpPr/>
          <p:nvPr/>
        </p:nvSpPr>
        <p:spPr>
          <a:xfrm>
            <a:off x="6924534" y="4272940"/>
            <a:ext cx="566585" cy="2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A665E9-E669-45EB-8894-270DB62E2AC8}"/>
              </a:ext>
            </a:extLst>
          </p:cNvPr>
          <p:cNvSpPr txBox="1"/>
          <p:nvPr/>
        </p:nvSpPr>
        <p:spPr>
          <a:xfrm>
            <a:off x="7147376" y="4849753"/>
            <a:ext cx="37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Dimensioni dichiarate prima o dopo il nome della variabile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661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1" grpId="0"/>
      <p:bldP spid="16" grpId="0" animBg="1"/>
      <p:bldP spid="20" grpId="0" animBg="1"/>
      <p:bldP spid="21" grpId="0"/>
      <p:bldP spid="23" grpId="0"/>
      <p:bldP spid="26" grpId="0"/>
      <p:bldP spid="2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FEC508-6F6F-40FE-80CC-96D167D3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2777600"/>
            <a:ext cx="3539535" cy="1919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C66A5E-7EEA-46E8-AC0B-36ADEAD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870501"/>
            <a:ext cx="4433608" cy="2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  <p:bldP spid="26" grpId="0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22728" y="2269903"/>
            <a:ext cx="11107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è 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monodimensionale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di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tipo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unpacked la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runtime.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parentesi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quadre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vuote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dopo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nome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dell’array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Ha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caratteristiche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variabili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C++ o in Java 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infatti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qui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nascono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*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momento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qualcuno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invoca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comando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new[].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9577" y="3091934"/>
            <a:ext cx="2852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data_type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array_name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 [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 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];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93" y="4296335"/>
            <a:ext cx="3953590" cy="2561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536420"/>
            <a:ext cx="4781550" cy="9048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165506" y="6051668"/>
            <a:ext cx="711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Ovviamente questi costrutti sono impiegati durante la </a:t>
            </a:r>
            <a:r>
              <a:rPr lang="it-IT" b="1" dirty="0" err="1"/>
              <a:t>verification</a:t>
            </a:r>
            <a:r>
              <a:rPr lang="it-IT" b="1" dirty="0"/>
              <a:t>, la simulazione del circuito RTL</a:t>
            </a:r>
          </a:p>
        </p:txBody>
      </p:sp>
    </p:spTree>
    <p:extLst>
      <p:ext uri="{BB962C8B-B14F-4D97-AF65-F5344CB8AC3E}">
        <p14:creationId xmlns:p14="http://schemas.microsoft.com/office/powerpoint/2010/main" val="2154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3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7"/>
            <a:ext cx="5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sue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durante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runtime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senza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perdere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suo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contenuto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: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353765" y="5468963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Ricordate che la RAM durante le simulazioni non è infinita e quindi conviene eliminare sempre gli array non appena se ne ha l’occasione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53" y="2556622"/>
            <a:ext cx="5305120" cy="422966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5" y="48387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 usano pesantemente i concetti di iterator, cioè delle variabili intere che vengono usate per navigare dentro agli array/vettori. Come nel C++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962715"/>
            <a:ext cx="5011270" cy="48325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2431956"/>
            <a:ext cx="4667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6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Viene introdotto anche l’array associativo. Come nel C++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3" y="2586318"/>
            <a:ext cx="7277100" cy="121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33" y="3926542"/>
            <a:ext cx="4634797" cy="2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F2F34EA-8FD5-4E06-B8C5-96FEC85D1F44}"/>
              </a:ext>
            </a:extLst>
          </p:cNvPr>
          <p:cNvSpPr/>
          <p:nvPr/>
        </p:nvSpPr>
        <p:spPr>
          <a:xfrm>
            <a:off x="1103045" y="2273016"/>
            <a:ext cx="6939072" cy="373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chemeClr val="tx1"/>
                </a:solidFill>
              </a:rPr>
              <a:t> decoder( A1, A0, Y3, Y2, Y1, Y0);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rgbClr val="FF0000"/>
                </a:solidFill>
              </a:rPr>
              <a:t>input</a:t>
            </a:r>
            <a:r>
              <a:rPr lang="it-IT" dirty="0">
                <a:solidFill>
                  <a:schemeClr val="tx1"/>
                </a:solidFill>
              </a:rPr>
              <a:t> A1,A0;</a:t>
            </a:r>
          </a:p>
          <a:p>
            <a:r>
              <a:rPr lang="it-IT" b="1" dirty="0">
                <a:solidFill>
                  <a:srgbClr val="FF0000"/>
                </a:solidFill>
              </a:rPr>
              <a:t>output </a:t>
            </a:r>
            <a:r>
              <a:rPr lang="it-IT" dirty="0">
                <a:solidFill>
                  <a:schemeClr val="tx1"/>
                </a:solidFill>
              </a:rPr>
              <a:t>Y3, Y2,Y1,Y0;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wire</a:t>
            </a:r>
            <a:r>
              <a:rPr lang="it-IT" dirty="0">
                <a:solidFill>
                  <a:schemeClr val="tx1"/>
                </a:solidFill>
              </a:rPr>
              <a:t> A1, A0, Y3, Y2, Y1, 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Y0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 </a:t>
            </a:r>
            <a:r>
              <a:rPr lang="it-IT" dirty="0">
                <a:solidFill>
                  <a:schemeClr val="tx1"/>
                </a:solidFill>
              </a:rPr>
              <a:t>Y1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Y2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Y3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endmodule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Struttura tipica di un modulo</a:t>
            </a:r>
            <a:endParaRPr lang="it-IT" altLang="it-IT" sz="4400" b="1" cap="small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D3F5271-EADF-4BE6-A161-9B1D72A3319F}"/>
              </a:ext>
            </a:extLst>
          </p:cNvPr>
          <p:cNvGrpSpPr/>
          <p:nvPr/>
        </p:nvGrpSpPr>
        <p:grpSpPr>
          <a:xfrm>
            <a:off x="5438446" y="2565174"/>
            <a:ext cx="6506394" cy="1279239"/>
            <a:chOff x="5438446" y="2565174"/>
            <a:chExt cx="6506394" cy="1279239"/>
          </a:xfrm>
        </p:grpSpPr>
        <p:sp>
          <p:nvSpPr>
            <p:cNvPr id="12" name="Parentesi graffa chiusa 11">
              <a:extLst>
                <a:ext uri="{FF2B5EF4-FFF2-40B4-BE49-F238E27FC236}">
                  <a16:creationId xmlns:a16="http://schemas.microsoft.com/office/drawing/2014/main" id="{1D9F6774-C40C-431A-AA36-C676D80B4936}"/>
                </a:ext>
              </a:extLst>
            </p:cNvPr>
            <p:cNvSpPr/>
            <p:nvPr/>
          </p:nvSpPr>
          <p:spPr>
            <a:xfrm>
              <a:off x="5438446" y="2565174"/>
              <a:ext cx="324196" cy="12792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9F3C76D-8E35-4DC8-A851-13744DE0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FAAE5089-7B51-41CF-8BB0-8D6507D4ADD6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Parte dichiarativa </a:t>
              </a:r>
              <a:r>
                <a:rPr lang="it-IT" altLang="it-IT" sz="1600" b="1" cap="small" dirty="0"/>
                <a:t>(porte ingresso, uscite, altre variabili…)     </a:t>
              </a:r>
              <a:endParaRPr lang="it-IT" altLang="it-IT" sz="3200" b="1" cap="small" dirty="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BF26229-A894-4CF0-9750-D3797265E166}"/>
              </a:ext>
            </a:extLst>
          </p:cNvPr>
          <p:cNvGrpSpPr/>
          <p:nvPr/>
        </p:nvGrpSpPr>
        <p:grpSpPr>
          <a:xfrm>
            <a:off x="3903518" y="4247500"/>
            <a:ext cx="8174204" cy="1536504"/>
            <a:chOff x="3903518" y="4247500"/>
            <a:chExt cx="8174204" cy="153650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AAAEB53-0297-4C0E-AF7E-D7BC2AB6F79B}"/>
                </a:ext>
              </a:extLst>
            </p:cNvPr>
            <p:cNvGrpSpPr/>
            <p:nvPr/>
          </p:nvGrpSpPr>
          <p:grpSpPr>
            <a:xfrm>
              <a:off x="3903518" y="4247500"/>
              <a:ext cx="4384963" cy="943484"/>
              <a:chOff x="4389120" y="4347556"/>
              <a:chExt cx="4384963" cy="964277"/>
            </a:xfrm>
          </p:grpSpPr>
          <p:sp>
            <p:nvSpPr>
              <p:cNvPr id="10" name="Parentesi graffa chiusa 9">
                <a:extLst>
                  <a:ext uri="{FF2B5EF4-FFF2-40B4-BE49-F238E27FC236}">
                    <a16:creationId xmlns:a16="http://schemas.microsoft.com/office/drawing/2014/main" id="{668CFA03-809D-4830-B759-D5DA7AE09F59}"/>
                  </a:ext>
                </a:extLst>
              </p:cNvPr>
              <p:cNvSpPr/>
              <p:nvPr/>
            </p:nvSpPr>
            <p:spPr>
              <a:xfrm>
                <a:off x="4389120" y="4347556"/>
                <a:ext cx="366922" cy="96427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67570D34-5BD8-4F7A-BED9-1B5D38D80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7348" y="4829694"/>
                <a:ext cx="3886735" cy="292912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674950F4-12AD-4865-899E-A27E97799C01}"/>
                </a:ext>
              </a:extLst>
            </p:cNvPr>
            <p:cNvSpPr txBox="1">
              <a:spLocks/>
            </p:cNvSpPr>
            <p:nvPr/>
          </p:nvSpPr>
          <p:spPr>
            <a:xfrm>
              <a:off x="8774083" y="4971640"/>
              <a:ext cx="3303639" cy="8123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Definizione dei costrutti che descrivono il comportamento interno del Module</a:t>
              </a:r>
              <a:endParaRPr lang="it-IT" altLang="it-IT" sz="3200" b="1" cap="small" dirty="0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1CD761-2332-489C-BE2C-6C3076A3A432}"/>
              </a:ext>
            </a:extLst>
          </p:cNvPr>
          <p:cNvSpPr txBox="1"/>
          <p:nvPr/>
        </p:nvSpPr>
        <p:spPr>
          <a:xfrm>
            <a:off x="5787065" y="1389616"/>
            <a:ext cx="5258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 tutti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parole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chiave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evidenziato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di rosso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8027553" y="1550928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 metodi di questo oggetto ricordano molto i metodi dei containers visti nel C++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0" y="2393576"/>
            <a:ext cx="4184734" cy="32936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76" y="2642653"/>
            <a:ext cx="4138918" cy="4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261506" y="1470246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navigazione dentro a questi array associativi può essere molto vantaggiosa in fase di simulazione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" y="1145547"/>
            <a:ext cx="5510519" cy="561227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2796576"/>
            <a:ext cx="5006227" cy="191045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376507" y="607703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Array Associativo in </a:t>
            </a:r>
            <a:r>
              <a:rPr lang="it-IT" altLang="it-IT" sz="2000" b="1" cap="small" dirty="0" err="1"/>
              <a:t>SystemVerilog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556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8"/>
            <a:ext cx="108562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Anche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questo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un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concetto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mutuato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dal C++ (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es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. STL 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E’ un container molto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particolare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che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può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essere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allungato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accorciato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innestato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ecc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come un unpacked array.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Unica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differenza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mette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dollaro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nella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size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iniziale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  <a:br>
              <a:rPr lang="en-US" sz="2400" dirty="0">
                <a:solidFill>
                  <a:srgbClr val="292929"/>
                </a:solidFill>
                <a:latin typeface="Roboto"/>
              </a:rPr>
            </a:br>
            <a:r>
              <a:rPr lang="it-IT" sz="2400" dirty="0"/>
              <a:t>data_type </a:t>
            </a:r>
            <a:r>
              <a:rPr lang="it-IT" sz="2400" dirty="0" err="1"/>
              <a:t>queue_name</a:t>
            </a:r>
            <a:r>
              <a:rPr lang="it-IT" sz="2400" dirty="0"/>
              <a:t>[$];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In una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l’elemento 0 è il primo, l’elemento $ è l’ultimo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Possono essere di tipo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unbounded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. Nel primo caso abbiamo una dimensione della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limitata, nel secondo caso è dinamica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33397"/>
            <a:ext cx="5685864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9" y="2924175"/>
            <a:ext cx="6238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77905" y="1920280"/>
            <a:ext cx="10856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caso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di queue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lunghezza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fissa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(bounded queue),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comportamento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assimilabile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quello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fifo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***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3" y="3009340"/>
            <a:ext cx="6248400" cy="32956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04189" y="4760751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Nessun effetto sulla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22118" y="547792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Spinge in avanti la fila facendo cadere l’elemento $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44235" y="4814045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62164" y="5522257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9" grpId="0"/>
      <p:bldP spid="11" grpId="0"/>
      <p:bldP spid="12" grpId="0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5" y="1810310"/>
            <a:ext cx="6592535" cy="50476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5486400" y="4025151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171858" y="3962893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Per ogni elemento della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238659" y="524484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Genera un iterator di tipo random**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669741" y="5280209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2" grpId="0" animBg="1"/>
      <p:bldP spid="9" grpId="0"/>
      <p:bldP spid="11" grpId="0"/>
      <p:bldP spid="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" y="1977838"/>
            <a:ext cx="5553075" cy="33147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2" y="1900517"/>
            <a:ext cx="4589675" cy="351416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259976" y="6051667"/>
            <a:ext cx="1180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possibilità di generare elementi random durante il processo di simulazione-</a:t>
            </a:r>
            <a:r>
              <a:rPr lang="it-IT" b="1" dirty="0" err="1"/>
              <a:t>verification</a:t>
            </a:r>
            <a:r>
              <a:rPr lang="it-IT" b="1" dirty="0"/>
              <a:t> è un grandissimo aiuto!!!</a:t>
            </a:r>
          </a:p>
        </p:txBody>
      </p:sp>
    </p:spTree>
    <p:extLst>
      <p:ext uri="{BB962C8B-B14F-4D97-AF65-F5344CB8AC3E}">
        <p14:creationId xmlns:p14="http://schemas.microsoft.com/office/powerpoint/2010/main" val="10889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Si può presentare in 3 differenti forme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653B33DB2A94DA2E1FEEF1B172D13" ma:contentTypeVersion="3" ma:contentTypeDescription="Create a new document." ma:contentTypeScope="" ma:versionID="99d5ef91869200ab1850f9f4206551c8">
  <xsd:schema xmlns:xsd="http://www.w3.org/2001/XMLSchema" xmlns:xs="http://www.w3.org/2001/XMLSchema" xmlns:p="http://schemas.microsoft.com/office/2006/metadata/properties" xmlns:ns3="24d99338-11cc-44f8-8f48-f61cd8361256" targetNamespace="http://schemas.microsoft.com/office/2006/metadata/properties" ma:root="true" ma:fieldsID="18af731c24a3739bdcb3ed96e8ed0cc3" ns3:_="">
    <xsd:import namespace="24d99338-11cc-44f8-8f48-f61cd83612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99338-11cc-44f8-8f48-f61cd83612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0B06A5-E247-4A84-9EDC-D03907B3A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d99338-11cc-44f8-8f48-f61cd8361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AAC72-FF4B-42B5-84C3-902B00340D7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4d99338-11cc-44f8-8f48-f61cd83612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179D2F-8A77-4393-A851-400D6867B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16562</TotalTime>
  <Words>6227</Words>
  <Application>Microsoft Office PowerPoint</Application>
  <PresentationFormat>Widescreen</PresentationFormat>
  <Paragraphs>699</Paragraphs>
  <Slides>100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Arial</vt:lpstr>
      <vt:lpstr>Arial Black</vt:lpstr>
      <vt:lpstr>Arial Unicode MS</vt:lpstr>
      <vt:lpstr>Calibri</vt:lpstr>
      <vt:lpstr>Calibri Light</vt:lpstr>
      <vt:lpstr>Comic Sans MS</vt:lpstr>
      <vt:lpstr>Consolas</vt:lpstr>
      <vt:lpstr>Roboto</vt:lpstr>
      <vt:lpstr>Segoe UI</vt:lpstr>
      <vt:lpstr>Wingdings</vt:lpstr>
      <vt:lpstr>Tema di Office</vt:lpstr>
      <vt:lpstr>(System) Verilog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ChipScope</vt:lpstr>
      <vt:lpstr>PowerPoint Presentation</vt:lpstr>
      <vt:lpstr>Internal Logic Analyzer ILA</vt:lpstr>
      <vt:lpstr>Internal Logic Analyzer ILA</vt:lpstr>
      <vt:lpstr>PowerPoint Presentation</vt:lpstr>
      <vt:lpstr>PowerPoint Presentation</vt:lpstr>
      <vt:lpstr>Open Vivado!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Task Automatic e Static</vt:lpstr>
      <vt:lpstr>Task Automatic e Static</vt:lpstr>
      <vt:lpstr>Task  o Function???</vt:lpstr>
      <vt:lpstr>PowerPoint Presentation</vt:lpstr>
      <vt:lpstr>FORK – JOIN</vt:lpstr>
      <vt:lpstr>FORK –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Finite State Machine  (FSM)</vt:lpstr>
      <vt:lpstr>Finite State Machine </vt:lpstr>
      <vt:lpstr>Finite State Machine 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 approfondire</vt:lpstr>
      <vt:lpstr>Backup slides</vt:lpstr>
      <vt:lpstr>PowerPoint Presentation</vt:lpstr>
      <vt:lpstr>PowerPoint Presentation</vt:lpstr>
      <vt:lpstr>Duplicated [448][26]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FORK – JOIN</vt:lpstr>
      <vt:lpstr>FORK – JOIN</vt:lpstr>
      <vt:lpstr>FORK – JOIN_NONE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Verilog</dc:title>
  <dc:creator>Gabriele Balbi</dc:creator>
  <cp:lastModifiedBy>Gabriele Balbi</cp:lastModifiedBy>
  <cp:revision>107</cp:revision>
  <dcterms:created xsi:type="dcterms:W3CDTF">2021-12-03T14:28:46Z</dcterms:created>
  <dcterms:modified xsi:type="dcterms:W3CDTF">2022-02-17T20:59:46Z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0x010100607653B33DB2A94DA2E1FEEF1B172D13</vt:lpwstr>
  </property>
</Properties>
</file>